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7" r:id="rId14"/>
    <p:sldId id="272" r:id="rId15"/>
    <p:sldId id="273" r:id="rId16"/>
    <p:sldId id="274" r:id="rId17"/>
    <p:sldId id="279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4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36A6B-A194-4ABF-890C-D9881AB8F50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210C-CF25-47A4-A89A-72EAE5486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8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A0D88-F18C-4CA0-9B8C-D91E1C80CD9D}" type="slidenum">
              <a:rPr lang="en-US"/>
              <a:pPr/>
              <a:t>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7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EE1FF-A235-47FD-AEB6-46E4604B8785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62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0FE2-34AB-4849-BE65-1B9E08729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9FD8B-1E55-405E-BB93-88655B7857B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0C12C-661B-481D-BF66-51373E06AC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image" Target="../media/image8.gif"/><Relationship Id="rId18" Type="http://schemas.openxmlformats.org/officeDocument/2006/relationships/image" Target="../media/image13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6.png"/><Relationship Id="rId7" Type="http://schemas.openxmlformats.org/officeDocument/2006/relationships/oleObject" Target="../embeddings/oleObject1.bin"/><Relationship Id="rId12" Type="http://schemas.openxmlformats.org/officeDocument/2006/relationships/image" Target="../media/image7.emf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jpeg"/><Relationship Id="rId20" Type="http://schemas.openxmlformats.org/officeDocument/2006/relationships/image" Target="../media/image15.gif"/><Relationship Id="rId1" Type="http://schemas.openxmlformats.org/officeDocument/2006/relationships/vmlDrawing" Target="../drawings/vmlDrawing1.vml"/><Relationship Id="rId6" Type="http://schemas.openxmlformats.org/officeDocument/2006/relationships/hyperlink" Target="BIEN_NHO.MID" TargetMode="External"/><Relationship Id="rId11" Type="http://schemas.openxmlformats.org/officeDocument/2006/relationships/image" Target="../media/image6.emf"/><Relationship Id="rId5" Type="http://schemas.openxmlformats.org/officeDocument/2006/relationships/image" Target="../media/image3.jpeg"/><Relationship Id="rId15" Type="http://schemas.openxmlformats.org/officeDocument/2006/relationships/image" Target="../media/image10.gif"/><Relationship Id="rId23" Type="http://schemas.openxmlformats.org/officeDocument/2006/relationships/image" Target="../media/image18.emf"/><Relationship Id="rId10" Type="http://schemas.openxmlformats.org/officeDocument/2006/relationships/image" Target="../media/image5.gif"/><Relationship Id="rId19" Type="http://schemas.openxmlformats.org/officeDocument/2006/relationships/image" Target="../media/image14.gif"/><Relationship Id="rId4" Type="http://schemas.openxmlformats.org/officeDocument/2006/relationships/image" Target="../media/image2.jpeg"/><Relationship Id="rId9" Type="http://schemas.openxmlformats.org/officeDocument/2006/relationships/image" Target="../media/image4.jpeg"/><Relationship Id="rId14" Type="http://schemas.openxmlformats.org/officeDocument/2006/relationships/image" Target="../media/image9.gif"/><Relationship Id="rId22" Type="http://schemas.openxmlformats.org/officeDocument/2006/relationships/image" Target="../media/image1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gif"/><Relationship Id="rId3" Type="http://schemas.openxmlformats.org/officeDocument/2006/relationships/image" Target="../media/image30.jpeg"/><Relationship Id="rId7" Type="http://schemas.openxmlformats.org/officeDocument/2006/relationships/image" Target="../media/image3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gif"/><Relationship Id="rId5" Type="http://schemas.openxmlformats.org/officeDocument/2006/relationships/image" Target="../media/image32.gif"/><Relationship Id="rId4" Type="http://schemas.openxmlformats.org/officeDocument/2006/relationships/image" Target="../media/image3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3.gi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jpeg"/><Relationship Id="rId11" Type="http://schemas.openxmlformats.org/officeDocument/2006/relationships/image" Target="../media/image28.jpeg"/><Relationship Id="rId5" Type="http://schemas.openxmlformats.org/officeDocument/2006/relationships/image" Target="../media/image25.gif"/><Relationship Id="rId10" Type="http://schemas.openxmlformats.org/officeDocument/2006/relationships/image" Target="../media/image27.jpe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SB_Background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655763" y="0"/>
            <a:ext cx="74676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8436" name="Picture 4" descr="cau thi na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685800"/>
            <a:ext cx="4572000" cy="5334000"/>
          </a:xfrm>
          <a:prstGeom prst="rect">
            <a:avLst/>
          </a:prstGeom>
          <a:noFill/>
        </p:spPr>
      </p:pic>
      <p:graphicFrame>
        <p:nvGraphicFramePr>
          <p:cNvPr id="18437" name="Object 5">
            <a:hlinkClick r:id="rId6" action="ppaction://hlinkfile"/>
          </p:cNvPr>
          <p:cNvGraphicFramePr>
            <a:graphicFrameLocks noChangeAspect="1"/>
          </p:cNvGraphicFramePr>
          <p:nvPr/>
        </p:nvGraphicFramePr>
        <p:xfrm>
          <a:off x="-12700" y="2209800"/>
          <a:ext cx="246221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" r:id="rId7" imgW="3531960" imgH="4445640" progId="MS_ClipArt_Gallery.2">
                  <p:embed/>
                </p:oleObj>
              </mc:Choice>
              <mc:Fallback>
                <p:oleObj name="Clip" r:id="rId7" imgW="3531960" imgH="4445640" progId="MS_ClipArt_Gallery.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" y="2209800"/>
                        <a:ext cx="2462213" cy="464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092575" y="3562350"/>
            <a:ext cx="1246188" cy="1371600"/>
            <a:chOff x="2844800" y="1422399"/>
            <a:chExt cx="2235200" cy="2235200"/>
          </a:xfrm>
        </p:grpSpPr>
        <p:sp>
          <p:nvSpPr>
            <p:cNvPr id="3" name=" 3"/>
            <p:cNvSpPr/>
            <p:nvPr/>
          </p:nvSpPr>
          <p:spPr>
            <a:xfrm>
              <a:off x="2844800" y="1422399"/>
              <a:ext cx="2235200" cy="2235200"/>
            </a:xfrm>
            <a:prstGeom prst="gear9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3294687" y="1944980"/>
              <a:ext cx="1335426" cy="115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2848097" y="2743537"/>
            <a:ext cx="1494695" cy="1606695"/>
            <a:chOff x="2844800" y="1828800"/>
            <a:chExt cx="2235200" cy="2235200"/>
          </a:xfrm>
          <a:solidFill>
            <a:srgbClr val="FF0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 3"/>
            <p:cNvSpPr/>
            <p:nvPr/>
          </p:nvSpPr>
          <p:spPr>
            <a:xfrm>
              <a:off x="2844800" y="1828800"/>
              <a:ext cx="2235200" cy="2235200"/>
            </a:xfrm>
            <a:prstGeom prst="gear9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 4"/>
            <p:cNvSpPr/>
            <p:nvPr/>
          </p:nvSpPr>
          <p:spPr>
            <a:xfrm>
              <a:off x="3294173" y="2352387"/>
              <a:ext cx="1336454" cy="1148937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846263" y="3524250"/>
            <a:ext cx="1304925" cy="1524000"/>
            <a:chOff x="2844800" y="1422399"/>
            <a:chExt cx="2235200" cy="2235200"/>
          </a:xfrm>
        </p:grpSpPr>
        <p:sp>
          <p:nvSpPr>
            <p:cNvPr id="25" name=" 3"/>
            <p:cNvSpPr/>
            <p:nvPr/>
          </p:nvSpPr>
          <p:spPr>
            <a:xfrm>
              <a:off x="2844800" y="1422399"/>
              <a:ext cx="2235200" cy="2235200"/>
            </a:xfrm>
            <a:prstGeom prst="gear9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 4"/>
            <p:cNvSpPr/>
            <p:nvPr/>
          </p:nvSpPr>
          <p:spPr>
            <a:xfrm>
              <a:off x="3293471" y="1946275"/>
              <a:ext cx="1337857" cy="1147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7" name="Group 26"/>
          <p:cNvGrpSpPr/>
          <p:nvPr/>
        </p:nvGrpSpPr>
        <p:grpSpPr>
          <a:xfrm>
            <a:off x="2866620" y="4189446"/>
            <a:ext cx="1495198" cy="1642440"/>
            <a:chOff x="2032000" y="1015999"/>
            <a:chExt cx="2235200" cy="2235200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8" name=" 3"/>
            <p:cNvSpPr/>
            <p:nvPr/>
          </p:nvSpPr>
          <p:spPr>
            <a:xfrm>
              <a:off x="2032000" y="1015999"/>
              <a:ext cx="2235200" cy="2235200"/>
            </a:xfrm>
            <a:prstGeom prst="gear9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 4"/>
            <p:cNvSpPr/>
            <p:nvPr/>
          </p:nvSpPr>
          <p:spPr>
            <a:xfrm>
              <a:off x="2481373" y="1539586"/>
              <a:ext cx="1336454" cy="1148937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592648" y="3617903"/>
            <a:ext cx="572295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00C200"/>
                </a:solidFill>
                <a:latin typeface="Times New Roman" pitchFamily="18" charset="0"/>
                <a:cs typeface="Arial" charset="0"/>
              </a:rPr>
              <a:t>V</a:t>
            </a:r>
            <a:endParaRPr lang="vi-VN" sz="4400" b="1">
              <a:solidFill>
                <a:srgbClr val="00C2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26062" y="3617903"/>
            <a:ext cx="568575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Â</a:t>
            </a:r>
            <a:endParaRPr lang="vi-VN" sz="44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66376" y="3614728"/>
            <a:ext cx="56857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4400" b="1">
                <a:solidFill>
                  <a:srgbClr val="24602E"/>
                </a:solidFill>
                <a:latin typeface="Times New Roman" pitchFamily="18" charset="0"/>
                <a:cs typeface="Arial" charset="0"/>
              </a:rPr>
              <a:t>T</a:t>
            </a:r>
            <a:endParaRPr lang="vi-VN" sz="4400" b="1">
              <a:solidFill>
                <a:srgbClr val="24602E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5621" y="3614728"/>
            <a:ext cx="56778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4400" b="1">
                <a:solidFill>
                  <a:srgbClr val="5B34DA"/>
                </a:solidFill>
                <a:latin typeface="Times New Roman" pitchFamily="18" charset="0"/>
                <a:cs typeface="Arial" charset="0"/>
              </a:rPr>
              <a:t>L</a:t>
            </a:r>
            <a:endParaRPr lang="vi-VN" sz="4400" b="1">
              <a:solidFill>
                <a:srgbClr val="5B34DA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13800" y="3614728"/>
            <a:ext cx="56778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4400" b="1">
                <a:solidFill>
                  <a:srgbClr val="333300"/>
                </a:solidFill>
                <a:latin typeface="Times New Roman" pitchFamily="18" charset="0"/>
                <a:cs typeface="Arial" charset="0"/>
              </a:rPr>
              <a:t>Ý</a:t>
            </a:r>
            <a:endParaRPr lang="vi-VN" sz="4400" b="1">
              <a:solidFill>
                <a:srgbClr val="3333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53567" y="3614728"/>
            <a:ext cx="56778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0066FF"/>
                </a:solidFill>
                <a:latin typeface="Times New Roman" pitchFamily="18" charset="0"/>
                <a:cs typeface="Arial" charset="0"/>
              </a:rPr>
              <a:t>9</a:t>
            </a:r>
            <a:endParaRPr lang="vi-VN" sz="4400" b="1">
              <a:solidFill>
                <a:srgbClr val="0066FF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8468" name="Picture 36" descr="Logo-BG&amp;DDT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875" y="20638"/>
            <a:ext cx="1250373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69" name="Picture 37" descr="butterflies_flowers_sm_nwm[1]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450" y="6096000"/>
            <a:ext cx="762000" cy="74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1136651" y="6202"/>
            <a:ext cx="6742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vi-VN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THCS 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VĨNH QUỲNH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71" name="Picture 39" descr="Firewrk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06725" y="4419600"/>
            <a:ext cx="1295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2" name="Picture 40" descr="Firewrk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970713" y="3867150"/>
            <a:ext cx="747712" cy="762000"/>
          </a:xfrm>
          <a:prstGeom prst="rect">
            <a:avLst/>
          </a:prstGeom>
          <a:noFill/>
        </p:spPr>
      </p:pic>
      <p:sp>
        <p:nvSpPr>
          <p:cNvPr id="18474" name="WordArt 42"/>
          <p:cNvSpPr>
            <a:spLocks noChangeArrowheads="1" noChangeShapeType="1" noTextEdit="1"/>
          </p:cNvSpPr>
          <p:nvPr/>
        </p:nvSpPr>
        <p:spPr bwMode="auto">
          <a:xfrm rot="825947">
            <a:off x="5851525" y="3363158"/>
            <a:ext cx="3028950" cy="3254598"/>
          </a:xfrm>
          <a:prstGeom prst="rect">
            <a:avLst/>
          </a:prstGeom>
        </p:spPr>
        <p:txBody>
          <a:bodyPr spcFirstLastPara="1" wrap="none" fromWordArt="1">
            <a:prstTxWarp prst="textCircle">
              <a:avLst>
                <a:gd name="adj" fmla="val 11061956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PHÒNG GD </a:t>
            </a:r>
            <a:r>
              <a:rPr lang="vi-VN" sz="3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&amp; </a:t>
            </a:r>
            <a:r>
              <a:rPr lang="vi-VN" sz="3600" b="1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ĐT </a:t>
            </a:r>
            <a:r>
              <a:rPr lang="en-US" sz="3600" b="1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THANH </a:t>
            </a:r>
            <a:r>
              <a:rPr lang="vi-VN" sz="3600" b="1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TRÌ  </a:t>
            </a:r>
            <a:r>
              <a:rPr lang="vi-VN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*  TRƯỜNG </a:t>
            </a:r>
            <a:r>
              <a:rPr lang="vi-VN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THCS </a:t>
            </a:r>
            <a:r>
              <a:rPr lang="en-US" sz="3600" b="1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99001"/>
                  </a:srgbClr>
                </a:solidFill>
                <a:latin typeface="Times New Roman"/>
                <a:cs typeface="Times New Roman"/>
              </a:rPr>
              <a:t>VĨNH QUỲNH</a:t>
            </a:r>
            <a:endParaRPr lang="en-US" sz="36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>
                  <a:alpha val="99001"/>
                </a:srgbClr>
              </a:solidFill>
              <a:latin typeface="Times New Roman"/>
              <a:cs typeface="Times New Roman"/>
            </a:endParaRPr>
          </a:p>
        </p:txBody>
      </p:sp>
      <p:sp>
        <p:nvSpPr>
          <p:cNvPr id="18475" name="Oval 43"/>
          <p:cNvSpPr>
            <a:spLocks noChangeArrowheads="1"/>
          </p:cNvSpPr>
          <p:nvPr/>
        </p:nvSpPr>
        <p:spPr bwMode="auto">
          <a:xfrm>
            <a:off x="6184900" y="3732213"/>
            <a:ext cx="2362200" cy="2312987"/>
          </a:xfrm>
          <a:prstGeom prst="ellipse">
            <a:avLst/>
          </a:prstGeom>
          <a:gradFill rotWithShape="1">
            <a:gsLst>
              <a:gs pos="0">
                <a:srgbClr val="66FFCC"/>
              </a:gs>
              <a:gs pos="50000">
                <a:srgbClr val="FFFFFF"/>
              </a:gs>
              <a:gs pos="100000">
                <a:srgbClr val="66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18476" name="Oval 44"/>
          <p:cNvSpPr>
            <a:spLocks noChangeArrowheads="1"/>
          </p:cNvSpPr>
          <p:nvPr/>
        </p:nvSpPr>
        <p:spPr bwMode="auto">
          <a:xfrm>
            <a:off x="6589713" y="4095750"/>
            <a:ext cx="1538287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18477" name="Freeform 45"/>
          <p:cNvSpPr>
            <a:spLocks/>
          </p:cNvSpPr>
          <p:nvPr/>
        </p:nvSpPr>
        <p:spPr bwMode="auto">
          <a:xfrm>
            <a:off x="6818313" y="4349750"/>
            <a:ext cx="1123950" cy="10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2" y="44"/>
              </a:cxn>
              <a:cxn ang="0">
                <a:pos x="408" y="95"/>
              </a:cxn>
              <a:cxn ang="0">
                <a:pos x="687" y="128"/>
              </a:cxn>
              <a:cxn ang="0">
                <a:pos x="975" y="103"/>
              </a:cxn>
              <a:cxn ang="0">
                <a:pos x="1204" y="61"/>
              </a:cxn>
              <a:cxn ang="0">
                <a:pos x="1440" y="1"/>
              </a:cxn>
            </a:cxnLst>
            <a:rect l="0" t="0" r="r" b="b"/>
            <a:pathLst>
              <a:path w="1440" h="128">
                <a:moveTo>
                  <a:pt x="0" y="0"/>
                </a:moveTo>
                <a:lnTo>
                  <a:pt x="162" y="44"/>
                </a:lnTo>
                <a:lnTo>
                  <a:pt x="408" y="95"/>
                </a:lnTo>
                <a:lnTo>
                  <a:pt x="687" y="128"/>
                </a:lnTo>
                <a:lnTo>
                  <a:pt x="975" y="103"/>
                </a:lnTo>
                <a:lnTo>
                  <a:pt x="1204" y="61"/>
                </a:lnTo>
                <a:lnTo>
                  <a:pt x="1440" y="1"/>
                </a:lnTo>
              </a:path>
            </a:pathLst>
          </a:custGeom>
          <a:noFill/>
          <a:ln w="28575" cmpd="sng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78" name="Freeform 46"/>
          <p:cNvSpPr>
            <a:spLocks/>
          </p:cNvSpPr>
          <p:nvPr/>
        </p:nvSpPr>
        <p:spPr bwMode="auto">
          <a:xfrm rot="10800000">
            <a:off x="6821488" y="5262563"/>
            <a:ext cx="1127125" cy="10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2" y="44"/>
              </a:cxn>
              <a:cxn ang="0">
                <a:pos x="408" y="95"/>
              </a:cxn>
              <a:cxn ang="0">
                <a:pos x="687" y="128"/>
              </a:cxn>
              <a:cxn ang="0">
                <a:pos x="975" y="103"/>
              </a:cxn>
              <a:cxn ang="0">
                <a:pos x="1204" y="61"/>
              </a:cxn>
              <a:cxn ang="0">
                <a:pos x="1440" y="1"/>
              </a:cxn>
            </a:cxnLst>
            <a:rect l="0" t="0" r="r" b="b"/>
            <a:pathLst>
              <a:path w="1440" h="128">
                <a:moveTo>
                  <a:pt x="0" y="0"/>
                </a:moveTo>
                <a:lnTo>
                  <a:pt x="162" y="44"/>
                </a:lnTo>
                <a:lnTo>
                  <a:pt x="408" y="95"/>
                </a:lnTo>
                <a:lnTo>
                  <a:pt x="687" y="128"/>
                </a:lnTo>
                <a:lnTo>
                  <a:pt x="975" y="103"/>
                </a:lnTo>
                <a:lnTo>
                  <a:pt x="1204" y="61"/>
                </a:lnTo>
                <a:lnTo>
                  <a:pt x="1440" y="1"/>
                </a:lnTo>
              </a:path>
            </a:pathLst>
          </a:custGeom>
          <a:noFill/>
          <a:ln w="28575" cmpd="sng">
            <a:solidFill>
              <a:srgbClr val="0099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6616700" y="4845050"/>
            <a:ext cx="1536700" cy="1588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7391400" y="4110038"/>
            <a:ext cx="1588" cy="148431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8481" name="Picture 49" descr="BOOKANI2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45325" y="4841875"/>
            <a:ext cx="708025" cy="673100"/>
          </a:xfrm>
          <a:prstGeom prst="rect">
            <a:avLst/>
          </a:prstGeom>
          <a:noFill/>
        </p:spPr>
      </p:pic>
      <p:pic>
        <p:nvPicPr>
          <p:cNvPr id="18482" name="Picture 50" descr="TORCH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9313" y="4171950"/>
            <a:ext cx="374650" cy="944563"/>
          </a:xfrm>
          <a:prstGeom prst="rect">
            <a:avLst/>
          </a:prstGeom>
          <a:noFill/>
        </p:spPr>
      </p:pic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6965950" y="5673725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" b="1" dirty="0">
                <a:solidFill>
                  <a:srgbClr val="0000FF"/>
                </a:solidFill>
                <a:latin typeface="Verdana" pitchFamily="34" charset="0"/>
                <a:cs typeface="Arial" charset="0"/>
              </a:rPr>
              <a:t>GD </a:t>
            </a:r>
          </a:p>
          <a:p>
            <a:pPr algn="ctr"/>
            <a:r>
              <a:rPr lang="en-US" sz="800" b="1" smtClean="0">
                <a:solidFill>
                  <a:srgbClr val="FF0066"/>
                </a:solidFill>
                <a:latin typeface="Verdana" pitchFamily="34" charset="0"/>
                <a:cs typeface="Arial" charset="0"/>
              </a:rPr>
              <a:t>THANH TRÌ</a:t>
            </a:r>
            <a:endParaRPr lang="en-US" sz="800" b="1" dirty="0">
              <a:cs typeface="Arial" charset="0"/>
            </a:endParaRPr>
          </a:p>
        </p:txBody>
      </p:sp>
      <p:sp>
        <p:nvSpPr>
          <p:cNvPr id="18484" name="CurvedRibbon3"/>
          <p:cNvSpPr>
            <a:spLocks noEditPoints="1" noChangeArrowheads="1"/>
          </p:cNvSpPr>
          <p:nvPr/>
        </p:nvSpPr>
        <p:spPr bwMode="auto">
          <a:xfrm>
            <a:off x="6218238" y="3759200"/>
            <a:ext cx="2305050" cy="2276475"/>
          </a:xfrm>
          <a:custGeom>
            <a:avLst/>
            <a:gdLst>
              <a:gd name="G0" fmla="+- 0 0 0"/>
              <a:gd name="T0" fmla="*/ 90 256 1"/>
              <a:gd name="T1" fmla="*/ 0 256 1"/>
              <a:gd name="G1" fmla="+- 7597041 T0 T1"/>
              <a:gd name="T2" fmla="*/ 180 256 1"/>
              <a:gd name="T3" fmla="*/ 0 256 1"/>
              <a:gd name="G2" fmla="+- 7597041 T2 T3"/>
              <a:gd name="G3" fmla="?: G1 7597041 G2"/>
              <a:gd name="T4" fmla="*/ 0 256 1"/>
              <a:gd name="T5" fmla="*/ 90 256 1"/>
              <a:gd name="G4" fmla="+- G3 T4 T5"/>
              <a:gd name="T6" fmla="*/ 0 256 1"/>
              <a:gd name="T7" fmla="*/ 180 256 1"/>
              <a:gd name="G5" fmla="+- G3 T6 T7"/>
              <a:gd name="G6" fmla="?: G4 G5 G3"/>
              <a:gd name="G7" fmla="+- 7597041 0 0"/>
              <a:gd name="G8" fmla="*/ G6 2 1"/>
              <a:gd name="G9" fmla="+- 0 0 G8"/>
              <a:gd name="T8" fmla="*/ 180 256 1"/>
              <a:gd name="T9" fmla="*/ 0 256 1"/>
              <a:gd name="G10" fmla="+- G9 T8 T9"/>
              <a:gd name="G11" fmla="*/ G10 1 12"/>
              <a:gd name="G12" fmla="+- 7597041 G11 0"/>
              <a:gd name="G13" fmla="+- G12 G11 0"/>
              <a:gd name="G14" fmla="+- G13 G11 0"/>
              <a:gd name="G15" fmla="+- 8363 0 0"/>
              <a:gd name="G16" fmla="+- 10800 0 G15"/>
              <a:gd name="G17" fmla="*/ G16 1 8"/>
              <a:gd name="G18" fmla="*/ G16 7 16"/>
              <a:gd name="G19" fmla="+- G15 G17 0"/>
              <a:gd name="G20" fmla="+- G15 G18 0"/>
              <a:gd name="G21" fmla="+- 10800 0 G17"/>
              <a:gd name="G22" fmla="+- 10800 0 G15"/>
              <a:gd name="G23" fmla="+- 10800 G15 0"/>
              <a:gd name="G24" fmla="+- 10800 0 G19"/>
              <a:gd name="G25" fmla="+- 10800 G19 0"/>
              <a:gd name="G26" fmla="+- 10800 0 G21"/>
              <a:gd name="G27" fmla="+- 10800 G21 0"/>
              <a:gd name="G28" fmla="cos G15 G7"/>
              <a:gd name="G29" fmla="sin G15 G7"/>
              <a:gd name="G30" fmla="cos G20 G12"/>
              <a:gd name="G31" fmla="sin G20 G12"/>
              <a:gd name="G32" fmla="cos G21 G7"/>
              <a:gd name="G33" fmla="sin G21 G7"/>
              <a:gd name="G34" fmla="cos G21 G13"/>
              <a:gd name="G35" fmla="sin G21 G13"/>
              <a:gd name="G36" fmla="cos 10800 G13"/>
              <a:gd name="G37" fmla="sin 10800 G13"/>
              <a:gd name="G38" fmla="cos G19 G14"/>
              <a:gd name="G39" fmla="sin G19 G14"/>
              <a:gd name="G40" fmla="cos G15 G14"/>
              <a:gd name="G41" fmla="sin G15 G14"/>
              <a:gd name="G42" fmla="cos G19 G13"/>
              <a:gd name="G43" fmla="sin G19 G13"/>
              <a:gd name="G44" fmla="+- G28 10800 0"/>
              <a:gd name="G45" fmla="+- G29 10800 0"/>
              <a:gd name="G46" fmla="+- G30 10800 0"/>
              <a:gd name="G47" fmla="+- G31 10800 0"/>
              <a:gd name="G48" fmla="+- G32 10800 0"/>
              <a:gd name="G49" fmla="+- G33 10800 0"/>
              <a:gd name="G50" fmla="+- G34 10800 0"/>
              <a:gd name="G51" fmla="+- G35 10800 0"/>
              <a:gd name="G52" fmla="+- G36 10800 0"/>
              <a:gd name="G53" fmla="+- G37 10800 0"/>
              <a:gd name="G54" fmla="+- G38 10800 0"/>
              <a:gd name="G55" fmla="+- G39 10800 0"/>
              <a:gd name="G56" fmla="+- G40 10800 0"/>
              <a:gd name="G57" fmla="+- G41 10800 0"/>
              <a:gd name="G58" fmla="+- G42 10800 0"/>
              <a:gd name="G59" fmla="+- G43 10800 0"/>
              <a:gd name="G60" fmla="+- 21600 0 G52"/>
              <a:gd name="G61" fmla="+- 21600 0 G50"/>
              <a:gd name="G62" fmla="+- 21600 0 G48"/>
              <a:gd name="G63" fmla="+- 21600 0 G46"/>
              <a:gd name="G64" fmla="+- 21600 0 G44"/>
              <a:gd name="G65" fmla="+- 21600 0 G56"/>
              <a:gd name="G66" fmla="+- 21600 0 G54"/>
              <a:gd name="G67" fmla="+- 21600 0 G58"/>
              <a:gd name="G68" fmla="abs 7597041"/>
              <a:gd name="T10" fmla="*/ 0 256 1"/>
              <a:gd name="T11" fmla="*/ 90 256 1"/>
              <a:gd name="G69" fmla="+- G68 T10 T11"/>
              <a:gd name="G70" fmla="?: G69 0 21600"/>
              <a:gd name="G71" fmla="?: G69 G24 G25"/>
              <a:gd name="T12" fmla="*/ 3410 w 21600"/>
              <a:gd name="T13" fmla="*/ 16656 h 21600"/>
              <a:gd name="T14" fmla="*/ 10800 w 21600"/>
              <a:gd name="T15" fmla="*/ 0 h 21600"/>
              <a:gd name="T16" fmla="*/ 18190 w 21600"/>
              <a:gd name="T17" fmla="*/ 16656 h 21600"/>
              <a:gd name="T18" fmla="*/ 10800 w 21600"/>
              <a:gd name="T19" fmla="*/ 2132 h 21600"/>
              <a:gd name="T20" fmla="*/ 3163 w 21600"/>
              <a:gd name="T21" fmla="*/ 3163 h 21600"/>
              <a:gd name="T22" fmla="*/ 18437 w 21600"/>
              <a:gd name="T23" fmla="*/ 18437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7144" y="18321"/>
                </a:moveTo>
                <a:lnTo>
                  <a:pt x="3410" y="16656"/>
                </a:lnTo>
                <a:lnTo>
                  <a:pt x="6211" y="20239"/>
                </a:lnTo>
                <a:cubicBezTo>
                  <a:pt x="3343" y="18844"/>
                  <a:pt x="1264" y="16221"/>
                  <a:pt x="562" y="13109"/>
                </a:cubicBezTo>
                <a:lnTo>
                  <a:pt x="264" y="13177"/>
                </a:lnTo>
                <a:cubicBezTo>
                  <a:pt x="88" y="12396"/>
                  <a:pt x="0" y="1159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599"/>
                  <a:pt x="21511" y="12396"/>
                  <a:pt x="21335" y="13177"/>
                </a:cubicBezTo>
                <a:lnTo>
                  <a:pt x="21037" y="13109"/>
                </a:lnTo>
                <a:cubicBezTo>
                  <a:pt x="20335" y="16221"/>
                  <a:pt x="18256" y="18844"/>
                  <a:pt x="15388" y="20239"/>
                </a:cubicBezTo>
                <a:lnTo>
                  <a:pt x="18190" y="16656"/>
                </a:lnTo>
                <a:lnTo>
                  <a:pt x="14456" y="18321"/>
                </a:lnTo>
                <a:cubicBezTo>
                  <a:pt x="17335" y="16921"/>
                  <a:pt x="19163" y="14001"/>
                  <a:pt x="19163" y="10800"/>
                </a:cubicBezTo>
                <a:cubicBezTo>
                  <a:pt x="19163" y="10168"/>
                  <a:pt x="19091" y="9539"/>
                  <a:pt x="18949" y="8924"/>
                </a:cubicBezTo>
                <a:lnTo>
                  <a:pt x="19247" y="8855"/>
                </a:lnTo>
                <a:cubicBezTo>
                  <a:pt x="18341" y="4920"/>
                  <a:pt x="14837" y="2132"/>
                  <a:pt x="10800" y="2132"/>
                </a:cubicBezTo>
                <a:cubicBezTo>
                  <a:pt x="6762" y="2131"/>
                  <a:pt x="3258" y="4920"/>
                  <a:pt x="2352" y="8855"/>
                </a:cubicBezTo>
                <a:lnTo>
                  <a:pt x="2650" y="8924"/>
                </a:lnTo>
                <a:cubicBezTo>
                  <a:pt x="2508" y="9539"/>
                  <a:pt x="2437" y="10168"/>
                  <a:pt x="2437" y="10799"/>
                </a:cubicBezTo>
                <a:cubicBezTo>
                  <a:pt x="2436" y="14001"/>
                  <a:pt x="4264" y="16921"/>
                  <a:pt x="7143" y="18321"/>
                </a:cubicBezTo>
                <a:close/>
              </a:path>
              <a:path w="21600" h="21600" fill="none" extrusionOk="0">
                <a:moveTo>
                  <a:pt x="562" y="13110"/>
                </a:moveTo>
                <a:lnTo>
                  <a:pt x="2344" y="12707"/>
                </a:lnTo>
                <a:cubicBezTo>
                  <a:pt x="2203" y="12081"/>
                  <a:pt x="2132" y="11441"/>
                  <a:pt x="2132" y="10800"/>
                </a:cubicBezTo>
                <a:cubicBezTo>
                  <a:pt x="2131" y="10145"/>
                  <a:pt x="2206" y="9493"/>
                  <a:pt x="2352" y="8855"/>
                </a:cubicBezTo>
              </a:path>
              <a:path w="21600" h="21600" fill="none" extrusionOk="0">
                <a:moveTo>
                  <a:pt x="2344" y="12708"/>
                </a:moveTo>
                <a:lnTo>
                  <a:pt x="2650" y="8924"/>
                </a:lnTo>
              </a:path>
              <a:path w="21600" h="21600" fill="none" extrusionOk="0">
                <a:moveTo>
                  <a:pt x="21038" y="13110"/>
                </a:moveTo>
                <a:lnTo>
                  <a:pt x="19255" y="12707"/>
                </a:lnTo>
                <a:cubicBezTo>
                  <a:pt x="19396" y="12081"/>
                  <a:pt x="19468" y="11441"/>
                  <a:pt x="19468" y="10800"/>
                </a:cubicBezTo>
                <a:cubicBezTo>
                  <a:pt x="19468" y="10145"/>
                  <a:pt x="19393" y="9493"/>
                  <a:pt x="19247" y="8855"/>
                </a:cubicBezTo>
              </a:path>
              <a:path w="21600" h="21600" fill="none" extrusionOk="0">
                <a:moveTo>
                  <a:pt x="19256" y="12708"/>
                </a:moveTo>
                <a:lnTo>
                  <a:pt x="18950" y="8924"/>
                </a:lnTo>
              </a:path>
            </a:pathLst>
          </a:custGeom>
          <a:gradFill rotWithShape="1">
            <a:gsLst>
              <a:gs pos="0">
                <a:srgbClr val="A603AB"/>
              </a:gs>
              <a:gs pos="10501">
                <a:srgbClr val="0819FB"/>
              </a:gs>
              <a:gs pos="17501">
                <a:srgbClr val="1A8D48"/>
              </a:gs>
              <a:gs pos="26000">
                <a:srgbClr val="FFFF00"/>
              </a:gs>
              <a:gs pos="36500">
                <a:srgbClr val="EE3F17"/>
              </a:gs>
              <a:gs pos="44000">
                <a:srgbClr val="E81766"/>
              </a:gs>
              <a:gs pos="50000">
                <a:srgbClr val="A603AB"/>
              </a:gs>
              <a:gs pos="56000">
                <a:srgbClr val="E81766"/>
              </a:gs>
              <a:gs pos="63500">
                <a:srgbClr val="EE3F17"/>
              </a:gs>
              <a:gs pos="74000">
                <a:srgbClr val="FFFF00"/>
              </a:gs>
              <a:gs pos="82500">
                <a:srgbClr val="1A8D48"/>
              </a:gs>
              <a:gs pos="89500">
                <a:srgbClr val="0819FB"/>
              </a:gs>
              <a:gs pos="100000">
                <a:srgbClr val="A603AB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>
            <a:prstShdw prst="shdw17" dist="17961" dir="2700000">
              <a:srgbClr val="A603AB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18485" name="WordArt 53"/>
          <p:cNvSpPr>
            <a:spLocks noChangeArrowheads="1" noChangeShapeType="1" noTextEdit="1"/>
          </p:cNvSpPr>
          <p:nvPr/>
        </p:nvSpPr>
        <p:spPr bwMode="auto">
          <a:xfrm rot="21435074">
            <a:off x="6422971" y="3962768"/>
            <a:ext cx="1993900" cy="19700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050699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* </a:t>
            </a:r>
            <a:r>
              <a:rPr lang="en-US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N</a:t>
            </a:r>
            <a:r>
              <a:rPr lang="vi-VN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ĂM HỌC</a:t>
            </a:r>
            <a:r>
              <a:rPr lang="en-US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 </a:t>
            </a:r>
            <a:r>
              <a:rPr lang="en-US" sz="24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20</a:t>
            </a:r>
            <a:r>
              <a:rPr lang="vi-VN" sz="24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2</a:t>
            </a:r>
            <a:r>
              <a:rPr lang="en-US" sz="24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1-20</a:t>
            </a:r>
            <a:r>
              <a:rPr lang="vi-VN" sz="24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2</a:t>
            </a:r>
            <a:r>
              <a:rPr lang="en-US" sz="24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C200"/>
                </a:solidFill>
                <a:latin typeface="Times New Roman"/>
                <a:cs typeface="Times New Roman"/>
              </a:rPr>
              <a:t>2*</a:t>
            </a:r>
            <a:endParaRPr lang="en-US" sz="24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C200"/>
              </a:solidFill>
              <a:latin typeface="Times New Roman"/>
              <a:cs typeface="Times New Roman"/>
            </a:endParaRP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1" i="1">
              <a:latin typeface="Times New Roman" pitchFamily="18" charset="0"/>
              <a:cs typeface="Arial" charset="0"/>
            </a:endParaRPr>
          </a:p>
        </p:txBody>
      </p:sp>
      <p:pic>
        <p:nvPicPr>
          <p:cNvPr id="18487" name="Picture 55" descr="dandilionbutterfly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210550" y="6096000"/>
            <a:ext cx="855663" cy="723900"/>
          </a:xfrm>
          <a:prstGeom prst="rect">
            <a:avLst/>
          </a:prstGeom>
          <a:noFill/>
        </p:spPr>
      </p:pic>
      <p:sp>
        <p:nvSpPr>
          <p:cNvPr id="18488" name="AutoShape 56">
            <a:hlinkClick r:id="rId6" action="ppaction://hlinkfile" highlightClick="1"/>
          </p:cNvPr>
          <p:cNvSpPr>
            <a:spLocks noChangeArrowheads="1"/>
          </p:cNvSpPr>
          <p:nvPr/>
        </p:nvSpPr>
        <p:spPr bwMode="auto">
          <a:xfrm>
            <a:off x="6350" y="6076950"/>
            <a:ext cx="819150" cy="762000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91" name="WordArt 59" descr="Green marble"/>
          <p:cNvSpPr>
            <a:spLocks noChangeArrowheads="1" noChangeShapeType="1" noTextEdit="1"/>
          </p:cNvSpPr>
          <p:nvPr/>
        </p:nvSpPr>
        <p:spPr bwMode="auto">
          <a:xfrm>
            <a:off x="1447800" y="1219200"/>
            <a:ext cx="5345113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blipFill dpi="0" rotWithShape="0">
                  <a:blip r:embed="rId16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GIẢNG</a:t>
            </a:r>
          </a:p>
        </p:txBody>
      </p:sp>
      <p:pic>
        <p:nvPicPr>
          <p:cNvPr id="18492" name="Picture 60" descr="Firewrk5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33375" y="2133600"/>
            <a:ext cx="1495425" cy="1524000"/>
          </a:xfrm>
          <a:prstGeom prst="rect">
            <a:avLst/>
          </a:prstGeom>
          <a:noFill/>
        </p:spPr>
      </p:pic>
      <p:sp>
        <p:nvSpPr>
          <p:cNvPr id="18493" name="WordArt 61"/>
          <p:cNvSpPr>
            <a:spLocks noChangeArrowheads="1" noChangeShapeType="1" noTextEdit="1"/>
          </p:cNvSpPr>
          <p:nvPr/>
        </p:nvSpPr>
        <p:spPr bwMode="auto">
          <a:xfrm>
            <a:off x="-8534400" y="6019800"/>
            <a:ext cx="8534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Các em hãy cố gắng học thật tốt</a:t>
            </a:r>
          </a:p>
        </p:txBody>
      </p:sp>
      <p:pic>
        <p:nvPicPr>
          <p:cNvPr id="18494" name="Picture 62" descr="Frames PPT 014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0196" y="-27710"/>
            <a:ext cx="9144000" cy="67818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8495" name="Picture 63" descr="BAR"/>
          <p:cNvPicPr preferRelativeResize="0"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 flipV="1">
            <a:off x="-19050" y="617538"/>
            <a:ext cx="9163050" cy="127000"/>
          </a:xfrm>
          <a:prstGeom prst="rect">
            <a:avLst/>
          </a:prstGeom>
          <a:noFill/>
        </p:spPr>
      </p:pic>
      <p:pic>
        <p:nvPicPr>
          <p:cNvPr id="18496" name="Picture 64" descr="atom1"/>
          <p:cNvPicPr>
            <a:picLocks noChangeAspect="1" noChangeArrowheads="1" noCrop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239000" y="1219200"/>
            <a:ext cx="1524000" cy="1219200"/>
          </a:xfrm>
          <a:prstGeom prst="rect">
            <a:avLst/>
          </a:prstGeom>
          <a:noFill/>
        </p:spPr>
      </p:pic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0" y="0"/>
            <a:ext cx="9144000" cy="6859588"/>
          </a:xfrm>
          <a:prstGeom prst="rect">
            <a:avLst/>
          </a:prstGeom>
          <a:noFill/>
          <a:ln w="76200" cmpd="tri" algn="ctr">
            <a:pattFill prst="solidDmnd">
              <a:fgClr>
                <a:srgbClr val="993366"/>
              </a:fgClr>
              <a:bgClr>
                <a:srgbClr val="FFFFFF"/>
              </a:bgClr>
            </a:pattFill>
            <a:miter lim="800000"/>
            <a:headEnd/>
            <a:tailEnd/>
          </a:ln>
          <a:effectLst>
            <a:prstShdw prst="shdw17" dist="17961" dir="13500000">
              <a:srgbClr val="5C1F3D"/>
            </a:prst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 sz="2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8498" name="Picture 66" descr="hoa van trang tri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7772400" y="152400"/>
            <a:ext cx="1368425" cy="447675"/>
          </a:xfrm>
          <a:prstGeom prst="rect">
            <a:avLst/>
          </a:prstGeom>
          <a:noFill/>
        </p:spPr>
      </p:pic>
      <p:pic>
        <p:nvPicPr>
          <p:cNvPr id="18499" name="Picture 67" descr="_DK8_1LA"/>
          <p:cNvPicPr>
            <a:picLocks noChangeAspect="1" noChangeArrowheads="1" noCrop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0" y="6172200"/>
            <a:ext cx="914400" cy="685800"/>
          </a:xfrm>
          <a:prstGeom prst="rect">
            <a:avLst/>
          </a:prstGeom>
          <a:noFill/>
        </p:spPr>
      </p:pic>
      <p:pic>
        <p:nvPicPr>
          <p:cNvPr id="18500" name="Picture 68" descr="Firewrk5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6581775" y="4038600"/>
            <a:ext cx="1495425" cy="1524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5985 L -0.00521 0.12989 " pathEditMode="relative" rAng="0" ptsTypes="AA">
                                      <p:cBhvr>
                                        <p:cTn id="16" dur="5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9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11764 L -0.00174 -0.17078 " pathEditMode="relative" rAng="0" ptsTypes="AA">
                                      <p:cBhvr>
                                        <p:cTn id="18" dur="50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4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0.16247 L -4.44444E-6 -0.09267 " pathEditMode="relative" rAng="0" ptsTypes="AA">
                                      <p:cBhvr>
                                        <p:cTn id="20" dur="30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12509 L 3.88889E-6 -0.09503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21688 L 1.38889E-6 -0.11607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9387 L 0.00122 -0.14752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8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8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3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4" dur="5000" fill="hold"/>
                                        <p:tgtEl>
                                          <p:spTgt spid="184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21" presetClass="entr" presetSubtype="4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3" presetClass="exit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plus(in)">
                                      <p:cBhvr>
                                        <p:cTn id="59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8" presetClass="emph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62" dur="5000" fill="hold"/>
                                        <p:tgtEl>
                                          <p:spTgt spid="184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10" presetClass="entr" presetSubtype="0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20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0" grpId="0"/>
      <p:bldP spid="18474" grpId="0" animBg="1"/>
      <p:bldP spid="18475" grpId="0" animBg="1"/>
      <p:bldP spid="18483" grpId="0"/>
      <p:bldP spid="18484" grpId="0" animBg="1"/>
      <p:bldP spid="18486" grpId="0" animBg="1"/>
      <p:bldP spid="18491" grpId="0" animBg="1"/>
      <p:bldP spid="1849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11430" name="Rectangle 4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31" name="AutoShape 5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2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1433" name="Rectangle 7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34" name="Oval 8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35" name="Arc 9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6" name="Text Box 10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11437" name="Line 11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38" name="Line 12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39" name="Line 13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0" name="Line 14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1" name="Line 15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2" name="Line 16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3" name="Line 17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4" name="Line 18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5" name="Line 19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6" name="Line 20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7" name="Line 21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8" name="Line 22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49" name="Line 23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50" name="Line 24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51" name="Line 25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52" name="Line 26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53" name="Text Box 27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11454" name="Text Box 28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11455" name="Text Box 29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11456" name="Text Box 30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1457" name="AutoShape 31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368" name="Rectangle 32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459" name="AutoShape 33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11468" name="Arc 35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9" name="Freeform 36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0" name="Freeform 37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61" name="Oval 38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1462" name="Oval 39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63" name="Oval 40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64" name="Text Box 41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11465" name="Text Box 42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1466" name="Text Box 43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11467" name="Rectangle 44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11267" name="Line 45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" name="Line 46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" name="Line 47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48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1271" name="Text Box 49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1272" name="Line 50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Line 54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11427" name="Oval 56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1428" name="Line 57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29" name="Line 58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Line 59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" name="Line 60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" name="Line 61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" name="Line 62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" name="Line 63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11367" name="Text Box 65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1368" name="Oval 66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1369" name="Rectangle 67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1370" name="Rectangle 68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1" name="Rectangle 69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2" name="Oval 70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3" name="Text Box 71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11374" name="Oval 72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5" name="Arc 73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6" name="Line 74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7" name="Text Box 75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11378" name="Text Box 76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1379" name="Line 77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Line 78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Line 79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Line 80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3" name="Line 81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Line 82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5" name="Line 83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Line 84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7" name="Line 85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8" name="Line 86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Line 87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Line 88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Line 89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Line 90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3" name="Line 91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Line 92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Line 93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6" name="Line 94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7" name="Line 95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8" name="Line 96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99" name="Line 97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0" name="Line 98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1" name="Line 99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2" name="Line 100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3" name="Line 101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4" name="Line 102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5" name="Line 103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6" name="Line 104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7" name="Line 105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8" name="Line 106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09" name="Text Box 107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1410" name="Text Box 108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11411" name="Text Box 109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11412" name="Text Box 110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11413" name="Text Box 111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1414" name="AutoShape 112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5" name="Rectangle 113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6" name="Rectangle 114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1417" name="Rectangle 115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8" name="AutoShape 116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9" name="Arc 117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0" name="Freeform 118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21" name="Freeform 119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22" name="AutoShape 120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3" name="Oval 121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4" name="Oval 122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5" name="Text Box 123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1426" name="Text Box 124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6" name="Group 125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11364" name="Oval 126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1365" name="Line 127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Line 128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2" name="Text Box 129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11283" name="Text Box 130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1284" name="Line 131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5" name="Line 132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33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8" name="Group 134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9" name="Group 135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1359" name="Line 136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0" name="Rectangle 137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1361" name="Line 138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2" name="Line 139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3" name="Line 140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57" name="Line 141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8" name="Line 142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55" name="AutoShape 143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1" name="Group 145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2" name="Group 146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1349" name="Line 147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0" name="Rectangle 148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1351" name="Line 149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2" name="Line 150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3" name="Line 151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47" name="Line 152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8" name="Line 153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45" name="AutoShape 154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4" name="Group 156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5" name="Group 157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1339" name="Line 158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0" name="Rectangle 159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1341" name="Line 160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2" name="Line 161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3" name="Line 162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37" name="Line 163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8" name="Line 164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35" name="AutoShape 165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6" name="Group 166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7" name="Group 167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8" name="Group 168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1329" name="Line 169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0" name="Rectangle 170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1331" name="Line 171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2" name="Line 172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3" name="Line 173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27" name="Line 174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8" name="Line 175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25" name="AutoShape 176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1290" name="Line 177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1" name="Line 178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4" name="Line 181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5" name="Line 182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6" name="Rectangle 183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297" name="Rectangle 184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298" name="Rectangle 185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299" name="Rectangle 186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300" name="Rectangle 187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301" name="Rectangle 188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302" name="Rectangle 189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303" name="Rectangle 190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2527" name="AutoShape 191"/>
          <p:cNvSpPr>
            <a:spLocks noChangeArrowheads="1"/>
          </p:cNvSpPr>
          <p:nvPr/>
        </p:nvSpPr>
        <p:spPr bwMode="auto">
          <a:xfrm>
            <a:off x="7391400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Line 192"/>
          <p:cNvSpPr>
            <a:spLocks noChangeShapeType="1"/>
          </p:cNvSpPr>
          <p:nvPr/>
        </p:nvSpPr>
        <p:spPr bwMode="auto">
          <a:xfrm>
            <a:off x="7391400" y="2362200"/>
            <a:ext cx="14478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6" name="Line 193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7" name="Line 194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8" name="Rectangle 195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309" name="Rectangle 196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1310" name="Line 197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1" name="Line 198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2" name="Line 199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Line 200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4" name="Text Box 201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11315" name="Text Box 202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.VnTimeH" pitchFamily="34" charset="0"/>
              </a:rPr>
              <a:t>M</a:t>
            </a:r>
          </a:p>
        </p:txBody>
      </p:sp>
      <p:sp>
        <p:nvSpPr>
          <p:cNvPr id="11316" name="Text Box 203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11317" name="Text Box 204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11318" name="Text Box 205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sp>
        <p:nvSpPr>
          <p:cNvPr id="142543" name="Text Box 207"/>
          <p:cNvSpPr txBox="1">
            <a:spLocks noChangeArrowheads="1"/>
          </p:cNvSpPr>
          <p:nvPr/>
        </p:nvSpPr>
        <p:spPr bwMode="auto">
          <a:xfrm>
            <a:off x="4648200" y="2057400"/>
            <a:ext cx="1143000" cy="4572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=1V</a:t>
            </a:r>
          </a:p>
        </p:txBody>
      </p:sp>
      <p:pic>
        <p:nvPicPr>
          <p:cNvPr id="113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876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542" name="Picture 2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545" name="Text Box 209"/>
          <p:cNvSpPr txBox="1">
            <a:spLocks noChangeArrowheads="1"/>
          </p:cNvSpPr>
          <p:nvPr/>
        </p:nvSpPr>
        <p:spPr bwMode="auto">
          <a:xfrm>
            <a:off x="1295400" y="2057400"/>
            <a:ext cx="1371600" cy="457200"/>
          </a:xfrm>
          <a:prstGeom prst="rect">
            <a:avLst/>
          </a:prstGeom>
          <a:solidFill>
            <a:srgbClr val="F00A2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=0,2A</a:t>
            </a:r>
          </a:p>
        </p:txBody>
      </p:sp>
      <p:sp>
        <p:nvSpPr>
          <p:cNvPr id="11323" name="Text Box 210"/>
          <p:cNvSpPr txBox="1">
            <a:spLocks noChangeArrowheads="1"/>
          </p:cNvSpPr>
          <p:nvPr/>
        </p:nvSpPr>
        <p:spPr bwMode="auto">
          <a:xfrm>
            <a:off x="304800" y="381000"/>
            <a:ext cx="6477000" cy="5847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 đo 1 và kết quả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90751E-6 L 0.09323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2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42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527" grpId="0" animBg="1"/>
      <p:bldP spid="142543" grpId="0" animBg="1"/>
      <p:bldP spid="1425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12454" name="Rectangle 3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55" name="AutoShape 4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6" name="Rectangle 5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2457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58" name="Oval 7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59" name="Arc 8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0" name="Text Box 9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12461" name="Line 10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2" name="Line 11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3" name="Line 12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4" name="Line 13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5" name="Line 14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6" name="Line 15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7" name="Line 16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8" name="Line 17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69" name="Line 18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0" name="Line 19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1" name="Line 20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2" name="Line 21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3" name="Line 22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4" name="Line 23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5" name="Line 24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6" name="Line 25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77" name="Text Box 26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12478" name="Text Box 27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12479" name="Text Box 28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12480" name="Text Box 29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2481" name="AutoShape 30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1" name="Rectangle 31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483" name="AutoShape 32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12492" name="Arc 34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93" name="Freeform 35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4" name="Freeform 36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485" name="Oval 37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2486" name="Oval 38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87" name="Oval 39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88" name="Text Box 40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12489" name="Text Box 41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2490" name="Text Box 42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12491" name="Rectangle 43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12291" name="Line 44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2" name="Line 45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3" name="Line 46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4" name="Text Box 47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2295" name="Text Box 48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2296" name="Line 49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7" name="Line 50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12451" name="Oval 5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2452" name="Line 5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53" name="Line 5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Line 55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0" name="Line 56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Line 57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2" name="Line 58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3" name="Line 59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12391" name="Text Box 61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2392" name="Oval 62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2393" name="Rectangle 63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2394" name="Rectangle 64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5" name="Rectangle 65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6" name="Oval 66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7" name="Text Box 67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12398" name="Oval 68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9" name="Arc 69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70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Text Box 71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12402" name="Text Box 72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2403" name="Line 73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4" name="Line 74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5" name="Line 75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6" name="Line 76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7" name="Line 77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8" name="Line 78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9" name="Line 79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0" name="Line 80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1" name="Line 81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2" name="Line 82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3" name="Line 83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Line 84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5" name="Line 85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Line 86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7" name="Line 87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Line 88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19" name="Line 89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0" name="Line 90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1" name="Line 91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2" name="Line 92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3" name="Line 93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4" name="Line 94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5" name="Line 95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6" name="Line 96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7" name="Line 97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8" name="Line 98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29" name="Line 99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30" name="Line 100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31" name="Line 101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32" name="Line 102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33" name="Text Box 103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2434" name="Text Box 104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12435" name="Text Box 105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12436" name="Text Box 106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12437" name="Text Box 107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2438" name="AutoShape 108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9" name="Rectangle 109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40" name="Rectangle 110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2441" name="Rectangle 111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42" name="AutoShape 112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3" name="Arc 113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4" name="Freeform 114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45" name="Freeform 115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46" name="AutoShape 116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7" name="Oval 117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48" name="Oval 118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49" name="Text Box 119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2450" name="Text Box 120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12388" name="Oval 12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2389" name="Line 12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0" name="Line 12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6" name="Text Box 125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12307" name="Text Box 126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2308" name="Line 127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9" name="Line 128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8" name="Group 130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9" name="Group 131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2383" name="Line 132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4" name="Rectangle 133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2385" name="Line 134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6" name="Line 135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7" name="Line 136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81" name="Line 137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2" name="Line 138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79" name="AutoShape 139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140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1" name="Group 141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2" name="Group 142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2373" name="Line 143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4" name="Rectangle 144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2375" name="Line 145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6" name="Line 146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7" name="Line 147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71" name="Line 148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2" name="Line 149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69" name="AutoShape 150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" name="Group 151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4" name="Group 152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5" name="Group 153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2363" name="Line 154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4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2365" name="Line 156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6" name="Line 157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7" name="Line 158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61" name="Line 159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2" name="Line 160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59" name="AutoShape 161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6" name="Group 162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7" name="Group 163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8" name="Group 164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2353" name="Line 165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4" name="Rectangle 166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2355" name="Line 167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6" name="Line 168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7" name="Line 169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51" name="Line 170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2" name="Line 171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49" name="AutoShape 172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2314" name="Line 173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5" name="Line 174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8" name="Line 177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9" name="Line 178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0" name="Rectangle 179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1" name="Rectangle 180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2" name="Rectangle 181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3" name="Rectangle 182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4" name="Rectangle 183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5" name="Rectangle 184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6" name="Rectangle 185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7" name="Rectangle 186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547" name="AutoShape 187"/>
          <p:cNvSpPr>
            <a:spLocks noChangeArrowheads="1"/>
          </p:cNvSpPr>
          <p:nvPr/>
        </p:nvSpPr>
        <p:spPr bwMode="auto">
          <a:xfrm>
            <a:off x="7391400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Line 188"/>
          <p:cNvSpPr>
            <a:spLocks noChangeShapeType="1"/>
          </p:cNvSpPr>
          <p:nvPr/>
        </p:nvSpPr>
        <p:spPr bwMode="auto">
          <a:xfrm>
            <a:off x="7391400" y="2362200"/>
            <a:ext cx="14478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0" name="Line 189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1" name="Line 190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2" name="Rectangle 191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3" name="Rectangle 192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4" name="Line 193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Line 194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6" name="Line 195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Line 196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8" name="Text Box 197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12339" name="Text Box 198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12340" name="Text Box 199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12341" name="Text Box 200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12342" name="Text Box 201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sp>
        <p:nvSpPr>
          <p:cNvPr id="143562" name="Text Box 202"/>
          <p:cNvSpPr txBox="1">
            <a:spLocks noChangeArrowheads="1"/>
          </p:cNvSpPr>
          <p:nvPr/>
        </p:nvSpPr>
        <p:spPr bwMode="auto">
          <a:xfrm>
            <a:off x="4648200" y="2057400"/>
            <a:ext cx="1143000" cy="4572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=2V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344" name="Picture 2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876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4" name="Picture 2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65" name="Text Box 205"/>
          <p:cNvSpPr txBox="1">
            <a:spLocks noChangeArrowheads="1"/>
          </p:cNvSpPr>
          <p:nvPr/>
        </p:nvSpPr>
        <p:spPr bwMode="auto">
          <a:xfrm>
            <a:off x="1295400" y="2057400"/>
            <a:ext cx="1371600" cy="457200"/>
          </a:xfrm>
          <a:prstGeom prst="rect">
            <a:avLst/>
          </a:prstGeom>
          <a:solidFill>
            <a:srgbClr val="F00A2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=0,4A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47" name="Text Box 206"/>
          <p:cNvSpPr txBox="1">
            <a:spLocks noChangeArrowheads="1"/>
          </p:cNvSpPr>
          <p:nvPr/>
        </p:nvSpPr>
        <p:spPr bwMode="auto">
          <a:xfrm>
            <a:off x="228600" y="304800"/>
            <a:ext cx="4495800" cy="52322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 đo 2 và kết quả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90751E-6 L 0.07657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4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47" grpId="0" animBg="1"/>
      <p:bldP spid="143562" grpId="0" animBg="1"/>
      <p:bldP spid="1435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13478" name="Rectangle 3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79" name="AutoShape 4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80" name="Rectangle 5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3481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82" name="Oval 7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83" name="Arc 8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84" name="Text Box 9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13485" name="Line 10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86" name="Line 11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87" name="Line 12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88" name="Line 13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89" name="Line 14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0" name="Line 15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1" name="Line 16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2" name="Line 17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3" name="Line 18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4" name="Line 19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5" name="Line 20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6" name="Line 21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7" name="Line 22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8" name="Line 23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99" name="Line 24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00" name="Line 25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501" name="Text Box 26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13502" name="Text Box 27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13503" name="Text Box 28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13504" name="Text Box 29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3505" name="AutoShape 30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Rectangle 31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507" name="AutoShape 32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13516" name="Arc 34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7" name="Freeform 35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18" name="Freeform 36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509" name="Oval 37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3510" name="Oval 38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511" name="Oval 39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512" name="Text Box 40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13513" name="Text Box 41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3514" name="Text Box 42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13515" name="Rectangle 43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13315" name="Line 44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" name="Line 45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Line 46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Text Box 47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3319" name="Text Box 48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3320" name="Line 49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Line 50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13475" name="Oval 5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3476" name="Line 5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77" name="Line 5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3" name="Line 55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4" name="Line 56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5" name="Line 57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6" name="Line 58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7" name="Line 59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13415" name="Text Box 61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3416" name="Oval 62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3417" name="Rectangle 63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3418" name="Rectangle 64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19" name="Rectangle 65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20" name="Oval 66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21" name="Text Box 67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13422" name="Oval 68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23" name="Arc 69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4" name="Line 70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Text Box 71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13426" name="Text Box 72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3427" name="Line 73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28" name="Line 74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Line 75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Line 76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1" name="Line 77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2" name="Line 78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3" name="Line 79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4" name="Line 80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5" name="Line 81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6" name="Line 82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7" name="Line 83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8" name="Line 84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39" name="Line 85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0" name="Line 86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1" name="Line 87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2" name="Line 88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3" name="Line 89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4" name="Line 90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5" name="Line 91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6" name="Line 92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7" name="Line 93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8" name="Line 94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49" name="Line 95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0" name="Line 96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1" name="Line 97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2" name="Line 98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3" name="Line 99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4" name="Line 100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5" name="Line 101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6" name="Line 102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57" name="Text Box 103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3458" name="Text Box 104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13459" name="Text Box 105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13460" name="Text Box 106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13461" name="Text Box 107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3462" name="AutoShape 108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3" name="Rectangle 109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64" name="Rectangle 110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3465" name="Rectangle 111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66" name="AutoShape 112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7" name="Arc 113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8" name="Freeform 114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69" name="Freeform 115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70" name="AutoShape 116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1" name="Oval 117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72" name="Oval 118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473" name="Text Box 119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3474" name="Text Box 120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13412" name="Oval 12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3413" name="Line 12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14" name="Line 12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0" name="Text Box 125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13331" name="Text Box 126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3332" name="Line 127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3" name="Line 128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8" name="Group 130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9" name="Group 131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3407" name="Line 132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8" name="Rectangle 133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3409" name="Line 134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0" name="Line 135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1" name="Line 136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405" name="Line 137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6" name="Line 138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03" name="AutoShape 139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140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1" name="Group 141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2" name="Group 142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3397" name="Line 143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98" name="Rectangle 144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3399" name="Line 145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0" name="Line 146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01" name="Line 147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95" name="Line 148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6" name="Line 149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93" name="AutoShape 150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" name="Group 151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4" name="Group 152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5" name="Group 153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3387" name="Line 154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88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3389" name="Line 156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90" name="Line 157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91" name="Line 158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85" name="Line 159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6" name="Line 160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83" name="AutoShape 161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6" name="Group 162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7" name="Group 163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8" name="Group 164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3377" name="Line 165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78" name="Rectangle 166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3379" name="Line 167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80" name="Line 168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81" name="Line 169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75" name="Line 170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6" name="Line 171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73" name="AutoShape 172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3338" name="Line 173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9" name="Line 174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2" name="Line 177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3" name="Line 178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4" name="Rectangle 179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45" name="Rectangle 180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46" name="Rectangle 181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47" name="Rectangle 182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48" name="Rectangle 183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49" name="Rectangle 184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50" name="Rectangle 185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51" name="Rectangle 186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5595" name="AutoShape 187"/>
          <p:cNvSpPr>
            <a:spLocks noChangeArrowheads="1"/>
          </p:cNvSpPr>
          <p:nvPr/>
        </p:nvSpPr>
        <p:spPr bwMode="auto">
          <a:xfrm>
            <a:off x="7391400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53" name="Line 188"/>
          <p:cNvSpPr>
            <a:spLocks noChangeShapeType="1"/>
          </p:cNvSpPr>
          <p:nvPr/>
        </p:nvSpPr>
        <p:spPr bwMode="auto">
          <a:xfrm>
            <a:off x="7391400" y="2362200"/>
            <a:ext cx="14478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4" name="Line 189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5" name="Line 190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6" name="Rectangle 191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57" name="Rectangle 192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58" name="Line 193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9" name="Line 194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60" name="Line 195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61" name="Line 196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62" name="Text Box 197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13363" name="Text Box 198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13364" name="Text Box 199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13365" name="Text Box 200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13366" name="Text Box 201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sp>
        <p:nvSpPr>
          <p:cNvPr id="145610" name="Text Box 202"/>
          <p:cNvSpPr txBox="1">
            <a:spLocks noChangeArrowheads="1"/>
          </p:cNvSpPr>
          <p:nvPr/>
        </p:nvSpPr>
        <p:spPr bwMode="auto">
          <a:xfrm>
            <a:off x="4648200" y="2057400"/>
            <a:ext cx="1143000" cy="4572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=3V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68" name="Picture 2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876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612" name="Picture 2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613" name="Text Box 205"/>
          <p:cNvSpPr txBox="1">
            <a:spLocks noChangeArrowheads="1"/>
          </p:cNvSpPr>
          <p:nvPr/>
        </p:nvSpPr>
        <p:spPr bwMode="auto">
          <a:xfrm>
            <a:off x="1295400" y="2057400"/>
            <a:ext cx="1371600" cy="457200"/>
          </a:xfrm>
          <a:prstGeom prst="rect">
            <a:avLst/>
          </a:prstGeom>
          <a:solidFill>
            <a:srgbClr val="F00A2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=0,6A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71" name="Text Box 206"/>
          <p:cNvSpPr txBox="1">
            <a:spLocks noChangeArrowheads="1"/>
          </p:cNvSpPr>
          <p:nvPr/>
        </p:nvSpPr>
        <p:spPr bwMode="auto">
          <a:xfrm>
            <a:off x="228600" y="381000"/>
            <a:ext cx="4876800" cy="52322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 đo 3 và kết quả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90751E-6 L 0.05157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5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45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98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595" grpId="0" animBg="1"/>
      <p:bldP spid="145610" grpId="0" animBg="1"/>
      <p:bldP spid="1456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14502" name="Rectangle 3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503" name="AutoShape 4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04" name="Rectangle 5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505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506" name="Oval 7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507" name="Arc 8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08" name="Text Box 9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14509" name="Line 10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0" name="Line 11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1" name="Line 12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2" name="Line 13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3" name="Line 14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4" name="Line 15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5" name="Line 16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6" name="Line 17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7" name="Line 18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8" name="Line 19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19" name="Line 20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20" name="Line 21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21" name="Line 22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22" name="Line 23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23" name="Line 24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24" name="Line 25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25" name="Text Box 26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14526" name="Text Box 27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14527" name="Text Box 28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14528" name="Text Box 29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4529" name="AutoShape 30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3" name="Rectangle 31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531" name="AutoShape 32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14540" name="Arc 34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41" name="Freeform 35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42" name="Freeform 36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33" name="Oval 37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4534" name="Oval 38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535" name="Oval 39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536" name="Text Box 40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14537" name="Text Box 41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4538" name="Text Box 42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14539" name="Rectangle 43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14339" name="Line 44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" name="Line 45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1" name="Line 46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Text Box 47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4343" name="Text Box 48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4344" name="Line 49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5" name="Line 50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14499" name="Oval 5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4500" name="Line 5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501" name="Line 5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7" name="Line 55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8" name="Line 56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9" name="Line 57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0" name="Line 58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1" name="Line 59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14439" name="Text Box 61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4440" name="Oval 62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4441" name="Rectangle 63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442" name="Rectangle 64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43" name="Rectangle 65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44" name="Oval 66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45" name="Text Box 67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14446" name="Oval 68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47" name="Arc 69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" name="Line 70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49" name="Text Box 71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14450" name="Text Box 72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4451" name="Line 73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2" name="Line 74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3" name="Line 75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4" name="Line 76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5" name="Line 77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6" name="Line 78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7" name="Line 79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8" name="Line 80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59" name="Line 81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0" name="Line 82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1" name="Line 83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2" name="Line 84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3" name="Line 85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4" name="Line 86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5" name="Line 87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6" name="Line 88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7" name="Line 89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8" name="Line 90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69" name="Line 91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0" name="Line 92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1" name="Line 93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2" name="Line 94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3" name="Line 95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4" name="Line 96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5" name="Line 97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6" name="Line 98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7" name="Line 99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8" name="Line 100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79" name="Line 101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80" name="Line 102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81" name="Text Box 103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4482" name="Text Box 104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14483" name="Text Box 105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14484" name="Text Box 106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14485" name="Text Box 107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4486" name="AutoShape 108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87" name="Rectangle 109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8" name="Rectangle 110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4489" name="Rectangle 111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0" name="AutoShape 112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91" name="Arc 113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92" name="Freeform 114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93" name="Freeform 115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94" name="AutoShape 116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95" name="Oval 117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6" name="Oval 118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7" name="Text Box 119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4498" name="Text Box 120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14436" name="Oval 12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4437" name="Line 12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38" name="Line 12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4" name="Text Box 125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14355" name="Text Box 126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4356" name="Line 127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7" name="Line 128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8" name="Group 130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9" name="Group 131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4431" name="Line 132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2" name="Rectangle 133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4433" name="Line 134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4" name="Line 135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5" name="Line 136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29" name="Line 137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0" name="Line 138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27" name="AutoShape 139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140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1" name="Group 141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2" name="Group 142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4421" name="Line 143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2" name="Rectangle 144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4423" name="Line 145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4" name="Line 146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5" name="Line 147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19" name="Line 148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0" name="Line 149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17" name="AutoShape 150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" name="Group 151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4" name="Group 152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5" name="Group 153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4411" name="Line 154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2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4413" name="Line 156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4" name="Line 157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5" name="Line 158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09" name="Line 159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0" name="Line 160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07" name="AutoShape 161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6" name="Group 162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7" name="Group 163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8" name="Group 164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4401" name="Line 165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2" name="Rectangle 166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4403" name="Line 167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4" name="Line 168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5" name="Line 169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99" name="Line 170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0" name="Line 171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97" name="AutoShape 172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4362" name="Line 173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3" name="Line 174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6" name="Line 177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7" name="Line 178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8" name="Rectangle 179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69" name="Rectangle 180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70" name="Rectangle 181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71" name="Rectangle 182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72" name="Rectangle 183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73" name="Rectangle 184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74" name="Rectangle 185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75" name="Rectangle 186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6619" name="AutoShape 187"/>
          <p:cNvSpPr>
            <a:spLocks noChangeArrowheads="1"/>
          </p:cNvSpPr>
          <p:nvPr/>
        </p:nvSpPr>
        <p:spPr bwMode="auto">
          <a:xfrm>
            <a:off x="7391400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Line 188"/>
          <p:cNvSpPr>
            <a:spLocks noChangeShapeType="1"/>
          </p:cNvSpPr>
          <p:nvPr/>
        </p:nvSpPr>
        <p:spPr bwMode="auto">
          <a:xfrm>
            <a:off x="7391400" y="2362200"/>
            <a:ext cx="14478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8" name="Line 189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9" name="Line 190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0" name="Rectangle 191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81" name="Rectangle 192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82" name="Line 193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3" name="Line 194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4" name="Line 195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5" name="Line 196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6" name="Text Box 197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14387" name="Text Box 198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14388" name="Text Box 199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14389" name="Text Box 200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14390" name="Text Box 201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sp>
        <p:nvSpPr>
          <p:cNvPr id="146634" name="Text Box 202"/>
          <p:cNvSpPr txBox="1">
            <a:spLocks noChangeArrowheads="1"/>
          </p:cNvSpPr>
          <p:nvPr/>
        </p:nvSpPr>
        <p:spPr bwMode="auto">
          <a:xfrm>
            <a:off x="4648200" y="2057400"/>
            <a:ext cx="1143000" cy="4572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=4V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92" name="Picture 2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876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636" name="Picture 2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637" name="Text Box 205"/>
          <p:cNvSpPr txBox="1">
            <a:spLocks noChangeArrowheads="1"/>
          </p:cNvSpPr>
          <p:nvPr/>
        </p:nvSpPr>
        <p:spPr bwMode="auto">
          <a:xfrm>
            <a:off x="1295400" y="2057400"/>
            <a:ext cx="1371600" cy="457200"/>
          </a:xfrm>
          <a:prstGeom prst="rect">
            <a:avLst/>
          </a:prstGeom>
          <a:solidFill>
            <a:srgbClr val="F00A2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=0,8A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95" name="Text Box 206"/>
          <p:cNvSpPr txBox="1">
            <a:spLocks noChangeArrowheads="1"/>
          </p:cNvSpPr>
          <p:nvPr/>
        </p:nvSpPr>
        <p:spPr bwMode="auto">
          <a:xfrm>
            <a:off x="304800" y="457200"/>
            <a:ext cx="4495800" cy="52322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 đo 4 và kết quả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7341E-7 L 0.02657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6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46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34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619" grpId="0" animBg="1"/>
      <p:bldP spid="146634" grpId="0" animBg="1"/>
      <p:bldP spid="1466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15526" name="Rectangle 3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27" name="AutoShape 4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28" name="Rectangle 5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5529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30" name="Oval 7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31" name="Arc 8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32" name="Text Box 9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15533" name="Line 10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34" name="Line 11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35" name="Line 12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36" name="Line 13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37" name="Line 14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38" name="Line 15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39" name="Line 16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0" name="Line 17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1" name="Line 18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2" name="Line 19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3" name="Line 20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4" name="Line 21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5" name="Line 22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6" name="Line 23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7" name="Line 24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8" name="Line 25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49" name="Text Box 26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15550" name="Text Box 27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15551" name="Text Box 28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15552" name="Text Box 29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5553" name="AutoShape 30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487" name="Rectangle 31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5555" name="AutoShape 32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15564" name="Arc 34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5" name="Freeform 35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6" name="Freeform 36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557" name="Oval 37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5558" name="Oval 38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59" name="Oval 39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60" name="Text Box 40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15561" name="Text Box 41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5562" name="Text Box 42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15563" name="Rectangle 43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15363" name="Line 44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4" name="Line 45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5" name="Line 46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Text Box 47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5367" name="Text Box 48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5368" name="Line 49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Line 50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15523" name="Oval 5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5524" name="Line 5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25" name="Line 5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1" name="Line 55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Line 56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3" name="Line 57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58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5" name="Line 59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15463" name="Text Box 61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5464" name="Oval 62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5465" name="Rectangle 63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5466" name="Rectangle 64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467" name="Rectangle 65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468" name="Oval 66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469" name="Text Box 67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15470" name="Oval 68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471" name="Arc 69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2" name="Line 70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3" name="Text Box 71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15474" name="Text Box 72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5475" name="Line 73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6" name="Line 74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7" name="Line 75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8" name="Line 76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79" name="Line 77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0" name="Line 78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1" name="Line 79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2" name="Line 80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3" name="Line 81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4" name="Line 82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5" name="Line 83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6" name="Line 84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7" name="Line 85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8" name="Line 86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89" name="Line 87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0" name="Line 88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1" name="Line 89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2" name="Line 90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3" name="Line 91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4" name="Line 92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5" name="Line 93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6" name="Line 94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7" name="Line 95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8" name="Line 96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99" name="Line 97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00" name="Line 98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01" name="Line 99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02" name="Line 100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03" name="Line 101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04" name="Line 102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05" name="Text Box 103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5506" name="Text Box 104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15507" name="Text Box 105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15508" name="Text Box 106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15509" name="Text Box 107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5510" name="AutoShape 108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11" name="Rectangle 109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12" name="Rectangle 110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5513" name="Rectangle 111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14" name="AutoShape 112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15" name="Arc 113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16" name="Freeform 114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17" name="Freeform 115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18" name="AutoShape 116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19" name="Oval 117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20" name="Oval 118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521" name="Text Box 119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5522" name="Text Box 120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15460" name="Oval 12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5461" name="Line 12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62" name="Line 12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8" name="Text Box 125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15379" name="Text Box 126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5380" name="Line 127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1" name="Line 128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8" name="Group 130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9" name="Group 131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5455" name="Line 132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6" name="Rectangle 133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5457" name="Line 134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8" name="Line 135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59" name="Line 136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53" name="Line 137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4" name="Line 138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51" name="AutoShape 139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140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1" name="Group 141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2" name="Group 142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5445" name="Line 143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4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5447" name="Line 145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48" name="Line 146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49" name="Line 147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43" name="Line 148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4" name="Line 149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41" name="AutoShape 150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3" name="Group 151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4" name="Group 152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5" name="Group 153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5435" name="Line 154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6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5437" name="Line 156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8" name="Line 157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9" name="Line 158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33" name="Line 159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4" name="Line 160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31" name="AutoShape 161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6" name="Group 162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7" name="Group 163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8" name="Group 164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5425" name="Line 165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6" name="Rectangle 166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5427" name="Line 167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8" name="Line 168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9" name="Line 169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23" name="Line 170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4" name="Line 171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21" name="AutoShape 172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5386" name="Line 173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7" name="Line 174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0" name="Line 177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1" name="Line 178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2" name="Rectangle 179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3" name="Rectangle 180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4" name="Rectangle 181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5" name="Rectangle 182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6" name="Rectangle 183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7" name="Rectangle 184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8" name="Rectangle 185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99" name="Rectangle 186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7643" name="AutoShape 187"/>
          <p:cNvSpPr>
            <a:spLocks noChangeArrowheads="1"/>
          </p:cNvSpPr>
          <p:nvPr/>
        </p:nvSpPr>
        <p:spPr bwMode="auto">
          <a:xfrm>
            <a:off x="7315200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Line 188"/>
          <p:cNvSpPr>
            <a:spLocks noChangeShapeType="1"/>
          </p:cNvSpPr>
          <p:nvPr/>
        </p:nvSpPr>
        <p:spPr bwMode="auto">
          <a:xfrm>
            <a:off x="7391400" y="2362200"/>
            <a:ext cx="14478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2" name="Line 189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3" name="Line 190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4" name="Rectangle 191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405" name="Rectangle 192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406" name="Line 193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7" name="Line 194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8" name="Line 195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9" name="Line 196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0" name="Text Box 197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15411" name="Text Box 198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15412" name="Text Box 199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15413" name="Text Box 200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15414" name="Text Box 201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sp>
        <p:nvSpPr>
          <p:cNvPr id="147658" name="Text Box 202"/>
          <p:cNvSpPr txBox="1">
            <a:spLocks noChangeArrowheads="1"/>
          </p:cNvSpPr>
          <p:nvPr/>
        </p:nvSpPr>
        <p:spPr bwMode="auto">
          <a:xfrm>
            <a:off x="4648200" y="2057400"/>
            <a:ext cx="1143000" cy="4572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=5V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416" name="Picture 2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8768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660" name="Picture 2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661" name="Text Box 205"/>
          <p:cNvSpPr txBox="1">
            <a:spLocks noChangeArrowheads="1"/>
          </p:cNvSpPr>
          <p:nvPr/>
        </p:nvSpPr>
        <p:spPr bwMode="auto">
          <a:xfrm>
            <a:off x="1295400" y="2057400"/>
            <a:ext cx="1371600" cy="457200"/>
          </a:xfrm>
          <a:prstGeom prst="rect">
            <a:avLst/>
          </a:prstGeom>
          <a:solidFill>
            <a:srgbClr val="F00A2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=1A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9" name="Text Box 206"/>
          <p:cNvSpPr txBox="1">
            <a:spLocks noChangeArrowheads="1"/>
          </p:cNvSpPr>
          <p:nvPr/>
        </p:nvSpPr>
        <p:spPr bwMode="auto">
          <a:xfrm>
            <a:off x="228600" y="381000"/>
            <a:ext cx="4495800" cy="52322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 đo 5 và kết quả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1.90751E-6 L 0.02344 -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7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47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643" grpId="0" animBg="1"/>
      <p:bldP spid="147658" grpId="0" animBg="1"/>
      <p:bldP spid="1476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vi-V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Ghi vào bảng kết quả trên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8547" name="Group 6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2888647"/>
              </p:ext>
            </p:extLst>
          </p:nvPr>
        </p:nvGraphicFramePr>
        <p:xfrm>
          <a:off x="381000" y="1600200"/>
          <a:ext cx="8534400" cy="4541838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925763"/>
                <a:gridCol w="1341437"/>
              </a:tblGrid>
              <a:tr h="95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KQĐ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Lần đo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Hiệu điện thế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(V)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Cường độ dòng điện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(A)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Điện trở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(    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15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17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717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714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719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48523" name="Line 43"/>
          <p:cNvSpPr>
            <a:spLocks noChangeShapeType="1"/>
          </p:cNvSpPr>
          <p:nvPr/>
        </p:nvSpPr>
        <p:spPr bwMode="auto">
          <a:xfrm>
            <a:off x="381000" y="1600200"/>
            <a:ext cx="2057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48535" name="Object 5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6846150"/>
              </p:ext>
            </p:extLst>
          </p:nvPr>
        </p:nvGraphicFramePr>
        <p:xfrm>
          <a:off x="8077200" y="2014538"/>
          <a:ext cx="393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164885" imgH="164885" progId="Equation.3">
                  <p:embed/>
                </p:oleObj>
              </mc:Choice>
              <mc:Fallback>
                <p:oleObj name="Equation" r:id="rId3" imgW="164885" imgH="164885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2014538"/>
                        <a:ext cx="393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Hình chữ nhật 1"/>
          <p:cNvSpPr/>
          <p:nvPr/>
        </p:nvSpPr>
        <p:spPr>
          <a:xfrm>
            <a:off x="3352800" y="2667000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5867400" y="2667000"/>
            <a:ext cx="569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0,2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3352799" y="3412148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Hình chữ nhật 8"/>
          <p:cNvSpPr/>
          <p:nvPr/>
        </p:nvSpPr>
        <p:spPr>
          <a:xfrm>
            <a:off x="5867400" y="3404310"/>
            <a:ext cx="569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0,4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ình chữ nhật 9"/>
          <p:cNvSpPr/>
          <p:nvPr/>
        </p:nvSpPr>
        <p:spPr>
          <a:xfrm>
            <a:off x="3352797" y="5529079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ình chữ nhật 10"/>
          <p:cNvSpPr/>
          <p:nvPr/>
        </p:nvSpPr>
        <p:spPr>
          <a:xfrm>
            <a:off x="3352798" y="4820823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Hình chữ nhật 11"/>
          <p:cNvSpPr/>
          <p:nvPr/>
        </p:nvSpPr>
        <p:spPr>
          <a:xfrm>
            <a:off x="3353111" y="4112567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Hình chữ nhật 12"/>
          <p:cNvSpPr/>
          <p:nvPr/>
        </p:nvSpPr>
        <p:spPr>
          <a:xfrm>
            <a:off x="5791200" y="4112566"/>
            <a:ext cx="569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0,6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Hình chữ nhật 13"/>
          <p:cNvSpPr/>
          <p:nvPr/>
        </p:nvSpPr>
        <p:spPr>
          <a:xfrm>
            <a:off x="5771322" y="4820822"/>
            <a:ext cx="569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0,8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ình chữ nhật 14"/>
          <p:cNvSpPr/>
          <p:nvPr/>
        </p:nvSpPr>
        <p:spPr>
          <a:xfrm>
            <a:off x="5813539" y="5558132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8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8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8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8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nimBg="1"/>
      <p:bldP spid="148523" grpId="0" animBg="1"/>
      <p:bldP spid="2" grpId="0"/>
      <p:bldP spid="3" grpId="0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3486"/>
            <a:ext cx="8686800" cy="11430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vi-V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 trị số điện trở của dây dẫn trong mỗi lần đo 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1555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9068662"/>
              </p:ext>
            </p:extLst>
          </p:nvPr>
        </p:nvGraphicFramePr>
        <p:xfrm>
          <a:off x="390525" y="1600200"/>
          <a:ext cx="8534400" cy="4541838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925763"/>
                <a:gridCol w="1341437"/>
              </a:tblGrid>
              <a:tr h="95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KQĐ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Lần đo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Hiệu điện thế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(V)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Cường độ dòng điện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(A)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Điện trở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   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15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17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717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714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719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381000" y="1585913"/>
            <a:ext cx="2143125" cy="1004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7449" name="Object 41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2194605"/>
              </p:ext>
            </p:extLst>
          </p:nvPr>
        </p:nvGraphicFramePr>
        <p:xfrm>
          <a:off x="8062913" y="2014538"/>
          <a:ext cx="393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164885" imgH="164885" progId="Equation.3">
                  <p:embed/>
                </p:oleObj>
              </mc:Choice>
              <mc:Fallback>
                <p:oleObj name="Equation" r:id="rId3" imgW="164885" imgH="164885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014538"/>
                        <a:ext cx="393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94" name="Text Box 42"/>
          <p:cNvSpPr txBox="1">
            <a:spLocks noChangeArrowheads="1"/>
          </p:cNvSpPr>
          <p:nvPr/>
        </p:nvSpPr>
        <p:spPr bwMode="auto">
          <a:xfrm>
            <a:off x="8015288" y="2667000"/>
            <a:ext cx="457200" cy="4572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5</a:t>
            </a:r>
          </a:p>
        </p:txBody>
      </p:sp>
      <p:sp>
        <p:nvSpPr>
          <p:cNvPr id="151595" name="Text Box 43"/>
          <p:cNvSpPr txBox="1">
            <a:spLocks noChangeArrowheads="1"/>
          </p:cNvSpPr>
          <p:nvPr/>
        </p:nvSpPr>
        <p:spPr bwMode="auto">
          <a:xfrm>
            <a:off x="8001000" y="3352800"/>
            <a:ext cx="45720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5</a:t>
            </a:r>
          </a:p>
        </p:txBody>
      </p:sp>
      <p:sp>
        <p:nvSpPr>
          <p:cNvPr id="151596" name="Text Box 44"/>
          <p:cNvSpPr txBox="1">
            <a:spLocks noChangeArrowheads="1"/>
          </p:cNvSpPr>
          <p:nvPr/>
        </p:nvSpPr>
        <p:spPr bwMode="auto">
          <a:xfrm>
            <a:off x="8010525" y="4114800"/>
            <a:ext cx="45720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5</a:t>
            </a:r>
          </a:p>
        </p:txBody>
      </p:sp>
      <p:sp>
        <p:nvSpPr>
          <p:cNvPr id="151597" name="Text Box 45"/>
          <p:cNvSpPr txBox="1">
            <a:spLocks noChangeArrowheads="1"/>
          </p:cNvSpPr>
          <p:nvPr/>
        </p:nvSpPr>
        <p:spPr bwMode="auto">
          <a:xfrm>
            <a:off x="8010525" y="4876800"/>
            <a:ext cx="45720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5</a:t>
            </a:r>
          </a:p>
        </p:txBody>
      </p:sp>
      <p:sp>
        <p:nvSpPr>
          <p:cNvPr id="151598" name="Text Box 46"/>
          <p:cNvSpPr txBox="1">
            <a:spLocks noChangeArrowheads="1"/>
          </p:cNvSpPr>
          <p:nvPr/>
        </p:nvSpPr>
        <p:spPr bwMode="auto">
          <a:xfrm>
            <a:off x="8010525" y="5562600"/>
            <a:ext cx="4572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Time" pitchFamily="34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1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1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1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1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1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1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1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1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animBg="1"/>
      <p:bldP spid="151594" grpId="0" animBg="1"/>
      <p:bldP spid="151595" grpId="0" animBg="1"/>
      <p:bldP spid="151596" grpId="0" animBg="1"/>
      <p:bldP spid="151597" grpId="0" animBg="1"/>
      <p:bldP spid="15159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0038"/>
            <a:ext cx="8229600" cy="4525962"/>
          </a:xfrm>
          <a:solidFill>
            <a:srgbClr val="0000FF"/>
          </a:solidFill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sz="28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Viết báo cáo thực hành vào vở</a:t>
            </a:r>
          </a:p>
          <a:p>
            <a:pPr marL="514350" indent="-514350" algn="just">
              <a:buAutoNum type="arabicPeriod"/>
            </a:pPr>
            <a:r>
              <a:rPr lang="en-US" sz="28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Học kĩ 2 bài 1 và 2 để làm bài kiểm tra trên azota cô gửi linh trên zalo của lớp</a:t>
            </a:r>
          </a:p>
          <a:p>
            <a:pPr marL="0" indent="0" algn="just">
              <a:buNone/>
            </a:pPr>
            <a:r>
              <a:rPr lang="en-US" sz="28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Chú ý: </a:t>
            </a:r>
          </a:p>
          <a:p>
            <a:pPr algn="just"/>
            <a:r>
              <a:rPr lang="en-US" sz="28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Vào đúng tên và lớp cô đã lập trên azota</a:t>
            </a:r>
          </a:p>
          <a:p>
            <a:pPr algn="just"/>
            <a:r>
              <a:rPr lang="en-US" sz="28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Thời gian làm bài: 10 phút (gồm 10 câu)</a:t>
            </a:r>
          </a:p>
          <a:p>
            <a:pPr algn="just"/>
            <a:r>
              <a:rPr lang="en-US" sz="280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Mỗi HS chỉ được làm bài 1 lần duy nhất</a:t>
            </a:r>
          </a:p>
          <a:p>
            <a:pPr algn="just"/>
            <a:endParaRPr lang="en-US" sz="280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7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nimBg="1"/>
      <p:bldP spid="12288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leuseu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5791200" cy="685800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791200" y="0"/>
            <a:ext cx="3352800" cy="68580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-8534400" y="6172200"/>
            <a:ext cx="8534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em</a:t>
            </a:r>
            <a:r>
              <a:rPr lang="en-US" sz="3600" b="1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hãy</a:t>
            </a:r>
            <a:r>
              <a:rPr lang="en-US" sz="3600" b="1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cố</a:t>
            </a:r>
            <a:r>
              <a:rPr lang="en-US" sz="3600" b="1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gắng</a:t>
            </a:r>
            <a:r>
              <a:rPr lang="en-US" sz="3600" b="1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tốt</a:t>
            </a:r>
            <a:endParaRPr lang="en-US" sz="3600" b="1" kern="10" dirty="0">
              <a:ln w="9525">
                <a:solidFill>
                  <a:srgbClr val="FFCC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6391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448550" y="838200"/>
            <a:ext cx="76200" cy="76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079" name="Picture 7" descr="SAUCER20"/>
          <p:cNvPicPr>
            <a:picLocks noChangeAspect="1" noChangeArrowheads="1" noCrop="1"/>
          </p:cNvPicPr>
          <p:nvPr/>
        </p:nvPicPr>
        <p:blipFill>
          <a:blip r:embed="rId4">
            <a:lum bright="-12000"/>
          </a:blip>
          <a:srcRect/>
          <a:stretch>
            <a:fillRect/>
          </a:stretch>
        </p:blipFill>
        <p:spPr bwMode="auto">
          <a:xfrm rot="-734312">
            <a:off x="228600" y="5257800"/>
            <a:ext cx="24384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9" descr="1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4686300"/>
            <a:ext cx="476250" cy="476250"/>
          </a:xfrm>
          <a:prstGeom prst="rect">
            <a:avLst/>
          </a:prstGeom>
          <a:noFill/>
        </p:spPr>
      </p:pic>
      <p:pic>
        <p:nvPicPr>
          <p:cNvPr id="16394" name="Picture 10" descr="1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4457700"/>
            <a:ext cx="476250" cy="476250"/>
          </a:xfrm>
          <a:prstGeom prst="rect">
            <a:avLst/>
          </a:prstGeom>
          <a:noFill/>
        </p:spPr>
      </p:pic>
      <p:pic>
        <p:nvPicPr>
          <p:cNvPr id="16395" name="Picture 11" descr="1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86800" y="4610100"/>
            <a:ext cx="476250" cy="476250"/>
          </a:xfrm>
          <a:prstGeom prst="rect">
            <a:avLst/>
          </a:prstGeom>
          <a:noFill/>
        </p:spPr>
      </p:pic>
      <p:pic>
        <p:nvPicPr>
          <p:cNvPr id="16396" name="Picture 12" descr="Espaco_006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38825" y="4638675"/>
            <a:ext cx="1981200" cy="1524000"/>
          </a:xfrm>
          <a:prstGeom prst="rect">
            <a:avLst/>
          </a:prstGeom>
          <a:noFill/>
        </p:spPr>
      </p:pic>
      <p:sp>
        <p:nvSpPr>
          <p:cNvPr id="16397" name="Oval 13"/>
          <p:cNvSpPr>
            <a:spLocks noChangeArrowheads="1"/>
          </p:cNvSpPr>
          <p:nvPr/>
        </p:nvSpPr>
        <p:spPr bwMode="auto">
          <a:xfrm rot="-3277775">
            <a:off x="5634831" y="4956969"/>
            <a:ext cx="2446338" cy="914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 eaLnBrk="0" hangingPunct="0"/>
            <a:endParaRPr lang="en-US">
              <a:cs typeface="Arial" charset="0"/>
            </a:endParaRPr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5562600" y="4914900"/>
            <a:ext cx="26670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 rot="-18061119">
            <a:off x="5723731" y="4944269"/>
            <a:ext cx="2416175" cy="1062038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295400" y="2514600"/>
            <a:ext cx="6400800" cy="6096000"/>
            <a:chOff x="576" y="768"/>
            <a:chExt cx="4800" cy="3840"/>
          </a:xfrm>
        </p:grpSpPr>
        <p:sp>
          <p:nvSpPr>
            <p:cNvPr id="16402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1728" y="2352"/>
              <a:ext cx="249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 dirty="0" smtClean="0">
                  <a:ln w="9525">
                    <a:solidFill>
                      <a:srgbClr val="66FF33"/>
                    </a:solidFill>
                    <a:round/>
                    <a:headEnd/>
                    <a:tailEnd/>
                  </a:ln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Chúc các em học giỏi</a:t>
              </a:r>
              <a:r>
                <a:rPr lang="pt-BR" sz="3600" b="1" kern="10" dirty="0" smtClean="0">
                  <a:ln w="9525">
                    <a:solidFill>
                      <a:srgbClr val="66FF33"/>
                    </a:solidFill>
                    <a:round/>
                    <a:headEnd/>
                    <a:tailEnd/>
                  </a:ln>
                  <a:solidFill>
                    <a:srgbClr val="009900"/>
                  </a:solidFill>
                  <a:latin typeface=".VnTime"/>
                </a:rPr>
                <a:t>!</a:t>
              </a:r>
              <a:endParaRPr lang="en-US" sz="3600" b="1" kern="10" dirty="0">
                <a:ln w="9525">
                  <a:solidFill>
                    <a:srgbClr val="66FF33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.VnTime"/>
              </a:endParaRP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576" y="768"/>
              <a:ext cx="4800" cy="3840"/>
              <a:chOff x="576" y="768"/>
              <a:chExt cx="4800" cy="3840"/>
            </a:xfrm>
          </p:grpSpPr>
          <p:sp>
            <p:nvSpPr>
              <p:cNvPr id="16404" name="WordArt 2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48" y="1536"/>
                <a:ext cx="3498" cy="69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3600" b="1" kern="10" dirty="0" smtClean="0">
                    <a:ln w="9525">
                      <a:solidFill>
                        <a:srgbClr val="FFFF99"/>
                      </a:solidFill>
                      <a:round/>
                      <a:headEnd/>
                      <a:tailEnd/>
                    </a:ln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HÃY HỌC KĨ VÀ LÀM BÀI TẬP ĐẦY ĐỦ</a:t>
                </a:r>
                <a:endParaRPr lang="en-US" sz="3600" b="1" kern="10" dirty="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21"/>
              <p:cNvGrpSpPr>
                <a:grpSpLocks/>
              </p:cNvGrpSpPr>
              <p:nvPr/>
            </p:nvGrpSpPr>
            <p:grpSpPr bwMode="auto">
              <a:xfrm>
                <a:off x="576" y="768"/>
                <a:ext cx="4800" cy="3840"/>
                <a:chOff x="576" y="768"/>
                <a:chExt cx="4800" cy="3840"/>
              </a:xfrm>
            </p:grpSpPr>
            <p:sp>
              <p:nvSpPr>
                <p:cNvPr id="16406" name="WordArt 2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76" y="768"/>
                  <a:ext cx="4800" cy="3840"/>
                </a:xfrm>
                <a:prstGeom prst="rect">
                  <a:avLst/>
                </a:prstGeom>
              </p:spPr>
              <p:txBody>
                <a:bodyPr spcFirstLastPara="1" wrap="none" fromWordArt="1">
                  <a:prstTxWarp prst="textArchUp">
                    <a:avLst>
                      <a:gd name="adj" fmla="val 10800000"/>
                    </a:avLst>
                  </a:prstTxWarp>
                </a:bodyPr>
                <a:lstStyle/>
                <a:p>
                  <a:pPr algn="ctr"/>
                  <a:r>
                    <a:rPr lang="vi-VN" sz="6000" b="1" kern="10" dirty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Times New Roman" pitchFamily="18" charset="0"/>
                      <a:cs typeface="Times New Roman" pitchFamily="18" charset="0"/>
                    </a:rPr>
                    <a:t>Bài học của chúng ta đến đây là kết thúc!</a:t>
                  </a:r>
                  <a:endParaRPr lang="en-US" sz="6000" b="1" kern="10" dirty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16407" name="Picture 23" descr="lollipop[1]"/>
                <p:cNvPicPr>
                  <a:picLocks noChangeAspect="1" noChangeArrowheads="1" noCrop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1504" y="2850"/>
                  <a:ext cx="2904" cy="142"/>
                </a:xfrm>
                <a:prstGeom prst="rect">
                  <a:avLst/>
                </a:prstGeom>
                <a:noFill/>
              </p:spPr>
            </p:pic>
          </p:grpSp>
        </p:grpSp>
      </p:grpSp>
      <p:pic>
        <p:nvPicPr>
          <p:cNvPr id="16408" name="Picture 24" descr="Bike-06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838200"/>
            <a:ext cx="2743200" cy="1828800"/>
          </a:xfrm>
          <a:prstGeom prst="rect">
            <a:avLst/>
          </a:prstGeom>
          <a:noFill/>
        </p:spPr>
      </p:pic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304800" y="228600"/>
            <a:ext cx="52260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0" hangingPunct="0"/>
            <a:r>
              <a:rPr lang="en-US" sz="2400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400" b="1" i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ãy yêu thích việc mình làm bạn sẽ cảm thấy thú vị hơn và việc mình làm sẽ có hiệu quả hơn </a:t>
            </a:r>
            <a:r>
              <a:rPr lang="en-US" sz="2400" b="1" i="1" dirty="0">
                <a:solidFill>
                  <a:srgbClr val="00FF00"/>
                </a:solidFill>
                <a:latin typeface="VNI-Times" pitchFamily="2" charset="0"/>
                <a:cs typeface="Arial" charset="0"/>
              </a:rPr>
              <a:t/>
            </a:r>
            <a:br>
              <a:rPr lang="en-US" sz="2400" b="1" i="1" dirty="0">
                <a:solidFill>
                  <a:srgbClr val="00FF00"/>
                </a:solidFill>
                <a:latin typeface="VNI-Times" pitchFamily="2" charset="0"/>
                <a:cs typeface="Arial" charset="0"/>
              </a:rPr>
            </a:br>
            <a:endParaRPr lang="fr-FR" sz="2400" b="1" i="1" dirty="0">
              <a:solidFill>
                <a:srgbClr val="00FF00"/>
              </a:solidFill>
              <a:latin typeface="VNI-Times" pitchFamily="2" charset="0"/>
              <a:cs typeface="Arial" charset="0"/>
            </a:endParaRPr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7 -0.08334 C 0.1323 0.00139 0.20486 0.05139 0.2783 0.02824 L 0.58698 -0.07385 C 0.66111 -0.09838 0.70816 -0.18727 0.69306 -0.27246 L 0.62813 -0.62454 C 0.61198 -0.71065 0.53872 -0.76158 0.46476 -0.73773 L 0.15608 -0.63658 C 0.08264 -0.61158 0.03577 -0.52153 0.05174 -0.43565 Z " pathEditMode="relative" rAng="-827705" ptsTypes="fFfFfFff">
                                      <p:cBhvr>
                                        <p:cTn id="10" dur="1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00" y="-27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9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FSB_Background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trở?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2039242"/>
            <a:ext cx="8077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0635" y="4127509"/>
            <a:ext cx="853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địên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1316935" y="130175"/>
            <a:ext cx="6781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"/>
              <p:cNvSpPr txBox="1">
                <a:spLocks noChangeArrowheads="1"/>
              </p:cNvSpPr>
              <p:nvPr/>
            </p:nvSpPr>
            <p:spPr bwMode="auto">
              <a:xfrm>
                <a:off x="473765" y="973468"/>
                <a:ext cx="6553200" cy="876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1) Công </a:t>
                </a:r>
                <a:r>
                  <a:rPr lang="en-US" sz="3600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36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36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err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360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trở: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𝑈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𝐼</m:t>
                        </m:r>
                      </m:den>
                    </m:f>
                  </m:oMath>
                </a14:m>
                <a:r>
                  <a:rPr lang="en-US" sz="360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6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3765" y="973468"/>
                <a:ext cx="6553200" cy="876137"/>
              </a:xfrm>
              <a:prstGeom prst="rect">
                <a:avLst/>
              </a:prstGeom>
              <a:blipFill rotWithShape="0">
                <a:blip r:embed="rId3"/>
                <a:stretch>
                  <a:fillRect l="-2884" b="-118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40635" y="2034297"/>
            <a:ext cx="8077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Vôn kế</a:t>
            </a:r>
            <a:r>
              <a:rPr lang="en-US" sz="36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 song song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40635" y="4154309"/>
            <a:ext cx="853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địên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 kế</a:t>
            </a:r>
            <a:r>
              <a:rPr lang="en-US" sz="36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 nối tiếp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6" grpId="1"/>
      <p:bldP spid="3077" grpId="0"/>
      <p:bldP spid="3077" grpId="1"/>
      <p:bldP spid="3078" grpId="0"/>
      <p:bldP spid="3078" grpId="1"/>
      <p:bldP spid="3079" grpId="0" animBg="1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04800" y="152400"/>
            <a:ext cx="86868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3.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3-Thực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 ĐỊNH ĐIỆN TRỞ CỦA MỘT DÂY DẪN</a:t>
            </a:r>
          </a:p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 AMPE KẾ VÀ VÔN KẾ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 descr="053_SPG1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181600"/>
            <a:ext cx="990600" cy="1676400"/>
          </a:xfrm>
          <a:prstGeom prst="rect">
            <a:avLst/>
          </a:prstGeom>
          <a:noFill/>
        </p:spPr>
      </p:pic>
      <p:grpSp>
        <p:nvGrpSpPr>
          <p:cNvPr id="6" name="Group 444"/>
          <p:cNvGrpSpPr>
            <a:grpSpLocks/>
          </p:cNvGrpSpPr>
          <p:nvPr/>
        </p:nvGrpSpPr>
        <p:grpSpPr bwMode="auto">
          <a:xfrm>
            <a:off x="685800" y="2374900"/>
            <a:ext cx="8077200" cy="4078288"/>
            <a:chOff x="480" y="893"/>
            <a:chExt cx="5088" cy="2569"/>
          </a:xfrm>
        </p:grpSpPr>
        <p:grpSp>
          <p:nvGrpSpPr>
            <p:cNvPr id="7" name="Group 445"/>
            <p:cNvGrpSpPr>
              <a:grpSpLocks/>
            </p:cNvGrpSpPr>
            <p:nvPr/>
          </p:nvGrpSpPr>
          <p:grpSpPr bwMode="auto">
            <a:xfrm>
              <a:off x="480" y="1680"/>
              <a:ext cx="1440" cy="1193"/>
              <a:chOff x="480" y="1680"/>
              <a:chExt cx="1440" cy="1193"/>
            </a:xfrm>
          </p:grpSpPr>
          <p:sp>
            <p:nvSpPr>
              <p:cNvPr id="168" name="Rectangle 446"/>
              <p:cNvSpPr>
                <a:spLocks noChangeArrowheads="1"/>
              </p:cNvSpPr>
              <p:nvPr/>
            </p:nvSpPr>
            <p:spPr bwMode="auto">
              <a:xfrm>
                <a:off x="512" y="1680"/>
                <a:ext cx="1386" cy="1193"/>
              </a:xfrm>
              <a:prstGeom prst="rect">
                <a:avLst/>
              </a:prstGeom>
              <a:solidFill>
                <a:srgbClr val="FFFF00"/>
              </a:solidFill>
              <a:ln w="57150" cmpd="thickThin">
                <a:solidFill>
                  <a:srgbClr val="6633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69" name="AutoShape 447"/>
              <p:cNvSpPr>
                <a:spLocks noChangeArrowheads="1"/>
              </p:cNvSpPr>
              <p:nvPr/>
            </p:nvSpPr>
            <p:spPr bwMode="auto">
              <a:xfrm>
                <a:off x="602" y="2707"/>
                <a:ext cx="131" cy="12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1 w 21600"/>
                  <a:gd name="T11" fmla="*/ 1 h 21600"/>
                  <a:gd name="T12" fmla="*/ 1 w 21600"/>
                  <a:gd name="T13" fmla="*/ 0 h 21600"/>
                  <a:gd name="T14" fmla="*/ 1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33 w 21600"/>
                  <a:gd name="T25" fmla="*/ 3086 h 21600"/>
                  <a:gd name="T26" fmla="*/ 18467 w 21600"/>
                  <a:gd name="T27" fmla="*/ 18514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Rectangle 448"/>
              <p:cNvSpPr>
                <a:spLocks noChangeArrowheads="1"/>
              </p:cNvSpPr>
              <p:nvPr/>
            </p:nvSpPr>
            <p:spPr bwMode="auto">
              <a:xfrm>
                <a:off x="480" y="1680"/>
                <a:ext cx="1386" cy="1193"/>
              </a:xfrm>
              <a:prstGeom prst="rect">
                <a:avLst/>
              </a:prstGeom>
              <a:solidFill>
                <a:schemeClr val="tx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71" name="Rectangle 449"/>
              <p:cNvSpPr>
                <a:spLocks noChangeArrowheads="1"/>
              </p:cNvSpPr>
              <p:nvPr/>
            </p:nvSpPr>
            <p:spPr bwMode="auto">
              <a:xfrm>
                <a:off x="480" y="1680"/>
                <a:ext cx="1440" cy="1193"/>
              </a:xfrm>
              <a:prstGeom prst="rect">
                <a:avLst/>
              </a:prstGeom>
              <a:solidFill>
                <a:srgbClr val="FFFFCC"/>
              </a:solidFill>
              <a:ln w="57150" cmpd="thickThin">
                <a:solidFill>
                  <a:srgbClr val="6633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72" name="Oval 450"/>
              <p:cNvSpPr>
                <a:spLocks noChangeArrowheads="1"/>
              </p:cNvSpPr>
              <p:nvPr/>
            </p:nvSpPr>
            <p:spPr bwMode="auto">
              <a:xfrm>
                <a:off x="624" y="1776"/>
                <a:ext cx="1078" cy="102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73" name="Arc 451"/>
              <p:cNvSpPr>
                <a:spLocks/>
              </p:cNvSpPr>
              <p:nvPr/>
            </p:nvSpPr>
            <p:spPr bwMode="auto">
              <a:xfrm rot="6681726" flipH="1">
                <a:off x="1000" y="1769"/>
                <a:ext cx="423" cy="718"/>
              </a:xfrm>
              <a:custGeom>
                <a:avLst/>
                <a:gdLst>
                  <a:gd name="T0" fmla="*/ 4 w 24253"/>
                  <a:gd name="T1" fmla="*/ 0 h 39506"/>
                  <a:gd name="T2" fmla="*/ 0 w 24253"/>
                  <a:gd name="T3" fmla="*/ 13 h 39506"/>
                  <a:gd name="T4" fmla="*/ 1 w 24253"/>
                  <a:gd name="T5" fmla="*/ 6 h 3950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253" h="39506" fill="none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5"/>
                      <a:pt x="880" y="39451"/>
                      <a:pt x="-1" y="39342"/>
                    </a:cubicBezTo>
                  </a:path>
                  <a:path w="24253" h="39506" stroke="0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5"/>
                      <a:pt x="880" y="39451"/>
                      <a:pt x="-1" y="39342"/>
                    </a:cubicBezTo>
                    <a:lnTo>
                      <a:pt x="2653" y="17906"/>
                    </a:lnTo>
                    <a:lnTo>
                      <a:pt x="14733" y="-1"/>
                    </a:lnTo>
                    <a:close/>
                  </a:path>
                </a:pathLst>
              </a:custGeom>
              <a:noFill/>
              <a:ln w="3175">
                <a:solidFill>
                  <a:srgbClr val="00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Text Box 452"/>
              <p:cNvSpPr txBox="1">
                <a:spLocks noChangeArrowheads="1"/>
              </p:cNvSpPr>
              <p:nvPr/>
            </p:nvSpPr>
            <p:spPr bwMode="auto">
              <a:xfrm rot="-2206860">
                <a:off x="773" y="1813"/>
                <a:ext cx="371" cy="21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.VnTime" pitchFamily="34" charset="0"/>
                  </a:rPr>
                  <a:t>0,5</a:t>
                </a:r>
              </a:p>
            </p:txBody>
          </p:sp>
          <p:sp>
            <p:nvSpPr>
              <p:cNvPr id="175" name="Line 453"/>
              <p:cNvSpPr>
                <a:spLocks noChangeShapeType="1"/>
              </p:cNvSpPr>
              <p:nvPr/>
            </p:nvSpPr>
            <p:spPr bwMode="auto">
              <a:xfrm rot="300000">
                <a:off x="1218" y="1917"/>
                <a:ext cx="0" cy="40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Line 454"/>
              <p:cNvSpPr>
                <a:spLocks noChangeShapeType="1"/>
              </p:cNvSpPr>
              <p:nvPr/>
            </p:nvSpPr>
            <p:spPr bwMode="auto">
              <a:xfrm rot="900000">
                <a:off x="1283" y="1928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Line 455"/>
              <p:cNvSpPr>
                <a:spLocks noChangeShapeType="1"/>
              </p:cNvSpPr>
              <p:nvPr/>
            </p:nvSpPr>
            <p:spPr bwMode="auto">
              <a:xfrm rot="1500000">
                <a:off x="1340" y="1951"/>
                <a:ext cx="0" cy="9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Line 456"/>
              <p:cNvSpPr>
                <a:spLocks noChangeShapeType="1"/>
              </p:cNvSpPr>
              <p:nvPr/>
            </p:nvSpPr>
            <p:spPr bwMode="auto">
              <a:xfrm rot="2100000">
                <a:off x="1402" y="1987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Line 457"/>
              <p:cNvSpPr>
                <a:spLocks noChangeShapeType="1"/>
              </p:cNvSpPr>
              <p:nvPr/>
            </p:nvSpPr>
            <p:spPr bwMode="auto">
              <a:xfrm rot="2700000">
                <a:off x="1454" y="2029"/>
                <a:ext cx="0" cy="45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Line 458"/>
              <p:cNvSpPr>
                <a:spLocks noChangeShapeType="1"/>
              </p:cNvSpPr>
              <p:nvPr/>
            </p:nvSpPr>
            <p:spPr bwMode="auto">
              <a:xfrm rot="-2700000">
                <a:off x="907" y="2029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Line 459"/>
              <p:cNvSpPr>
                <a:spLocks noChangeShapeType="1"/>
              </p:cNvSpPr>
              <p:nvPr/>
            </p:nvSpPr>
            <p:spPr bwMode="auto">
              <a:xfrm rot="-2100000">
                <a:off x="959" y="1989"/>
                <a:ext cx="0" cy="40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Line 460"/>
              <p:cNvSpPr>
                <a:spLocks noChangeShapeType="1"/>
              </p:cNvSpPr>
              <p:nvPr/>
            </p:nvSpPr>
            <p:spPr bwMode="auto">
              <a:xfrm rot="20100000" flipH="1">
                <a:off x="1020" y="1952"/>
                <a:ext cx="5" cy="5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Line 461"/>
              <p:cNvSpPr>
                <a:spLocks noChangeShapeType="1"/>
              </p:cNvSpPr>
              <p:nvPr/>
            </p:nvSpPr>
            <p:spPr bwMode="auto">
              <a:xfrm rot="-900000">
                <a:off x="1077" y="1932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Line 462"/>
              <p:cNvSpPr>
                <a:spLocks noChangeShapeType="1"/>
              </p:cNvSpPr>
              <p:nvPr/>
            </p:nvSpPr>
            <p:spPr bwMode="auto">
              <a:xfrm rot="-300000">
                <a:off x="1146" y="1918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Line 463"/>
              <p:cNvSpPr>
                <a:spLocks noChangeShapeType="1"/>
              </p:cNvSpPr>
              <p:nvPr/>
            </p:nvSpPr>
            <p:spPr bwMode="auto">
              <a:xfrm rot="6300000">
                <a:off x="843" y="2169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Line 464"/>
              <p:cNvSpPr>
                <a:spLocks noChangeShapeType="1"/>
              </p:cNvSpPr>
              <p:nvPr/>
            </p:nvSpPr>
            <p:spPr bwMode="auto">
              <a:xfrm rot="-3900000">
                <a:off x="834" y="2136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Line 465"/>
              <p:cNvSpPr>
                <a:spLocks noChangeShapeType="1"/>
              </p:cNvSpPr>
              <p:nvPr/>
            </p:nvSpPr>
            <p:spPr bwMode="auto">
              <a:xfrm rot="-3300000">
                <a:off x="866" y="2078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Line 466"/>
              <p:cNvSpPr>
                <a:spLocks noChangeShapeType="1"/>
              </p:cNvSpPr>
              <p:nvPr/>
            </p:nvSpPr>
            <p:spPr bwMode="auto">
              <a:xfrm rot="3300000">
                <a:off x="1491" y="2080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Line 467"/>
              <p:cNvSpPr>
                <a:spLocks noChangeShapeType="1"/>
              </p:cNvSpPr>
              <p:nvPr/>
            </p:nvSpPr>
            <p:spPr bwMode="auto">
              <a:xfrm rot="3900000">
                <a:off x="1524" y="2132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Line 468"/>
              <p:cNvSpPr>
                <a:spLocks noChangeShapeType="1"/>
              </p:cNvSpPr>
              <p:nvPr/>
            </p:nvSpPr>
            <p:spPr bwMode="auto">
              <a:xfrm rot="4500000">
                <a:off x="1524" y="2175"/>
                <a:ext cx="0" cy="9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Text Box 469"/>
              <p:cNvSpPr txBox="1">
                <a:spLocks noChangeArrowheads="1"/>
              </p:cNvSpPr>
              <p:nvPr/>
            </p:nvSpPr>
            <p:spPr bwMode="auto">
              <a:xfrm rot="-4196748">
                <a:off x="589" y="2109"/>
                <a:ext cx="317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Times New Roman" pitchFamily="18" charset="0"/>
                  </a:rPr>
                  <a:t>0</a:t>
                </a:r>
                <a:endParaRPr lang="en-US" sz="1600"/>
              </a:p>
            </p:txBody>
          </p:sp>
          <p:sp>
            <p:nvSpPr>
              <p:cNvPr id="192" name="Text Box 470"/>
              <p:cNvSpPr txBox="1">
                <a:spLocks noChangeArrowheads="1"/>
              </p:cNvSpPr>
              <p:nvPr/>
            </p:nvSpPr>
            <p:spPr bwMode="auto">
              <a:xfrm rot="1500000">
                <a:off x="1218" y="1801"/>
                <a:ext cx="3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1</a:t>
                </a:r>
              </a:p>
            </p:txBody>
          </p:sp>
          <p:sp>
            <p:nvSpPr>
              <p:cNvPr id="193" name="Text Box 471"/>
              <p:cNvSpPr txBox="1">
                <a:spLocks noChangeArrowheads="1"/>
              </p:cNvSpPr>
              <p:nvPr/>
            </p:nvSpPr>
            <p:spPr bwMode="auto">
              <a:xfrm rot="4500000">
                <a:off x="1480" y="2072"/>
                <a:ext cx="324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1,5</a:t>
                </a:r>
              </a:p>
            </p:txBody>
          </p:sp>
          <p:sp>
            <p:nvSpPr>
              <p:cNvPr id="194" name="Text Box 472"/>
              <p:cNvSpPr txBox="1">
                <a:spLocks noChangeArrowheads="1"/>
              </p:cNvSpPr>
              <p:nvPr/>
            </p:nvSpPr>
            <p:spPr bwMode="auto">
              <a:xfrm>
                <a:off x="883" y="2067"/>
                <a:ext cx="58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195" name="AutoShape 473"/>
              <p:cNvSpPr>
                <a:spLocks noChangeArrowheads="1"/>
              </p:cNvSpPr>
              <p:nvPr/>
            </p:nvSpPr>
            <p:spPr bwMode="auto">
              <a:xfrm rot="10800000">
                <a:off x="726" y="1908"/>
                <a:ext cx="904" cy="812"/>
              </a:xfrm>
              <a:custGeom>
                <a:avLst/>
                <a:gdLst>
                  <a:gd name="T0" fmla="*/ 19 w 21600"/>
                  <a:gd name="T1" fmla="*/ 0 h 21600"/>
                  <a:gd name="T2" fmla="*/ 8 w 21600"/>
                  <a:gd name="T3" fmla="*/ 14 h 21600"/>
                  <a:gd name="T4" fmla="*/ 19 w 21600"/>
                  <a:gd name="T5" fmla="*/ 13 h 21600"/>
                  <a:gd name="T6" fmla="*/ 30 w 21600"/>
                  <a:gd name="T7" fmla="*/ 1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43 w 21600"/>
                  <a:gd name="T13" fmla="*/ 0 h 21600"/>
                  <a:gd name="T14" fmla="*/ 21457 w 21600"/>
                  <a:gd name="T15" fmla="*/ 1109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000" y="10592"/>
                    </a:moveTo>
                    <a:cubicBezTo>
                      <a:pt x="9106" y="9678"/>
                      <a:pt x="9880" y="8989"/>
                      <a:pt x="10800" y="8989"/>
                    </a:cubicBezTo>
                    <a:cubicBezTo>
                      <a:pt x="11719" y="8989"/>
                      <a:pt x="12493" y="9678"/>
                      <a:pt x="12599" y="10592"/>
                    </a:cubicBezTo>
                    <a:lnTo>
                      <a:pt x="21528" y="9560"/>
                    </a:lnTo>
                    <a:cubicBezTo>
                      <a:pt x="20898" y="4111"/>
                      <a:pt x="16285" y="0"/>
                      <a:pt x="10799" y="0"/>
                    </a:cubicBezTo>
                    <a:cubicBezTo>
                      <a:pt x="5314" y="0"/>
                      <a:pt x="701" y="4111"/>
                      <a:pt x="71" y="9560"/>
                    </a:cubicBezTo>
                    <a:lnTo>
                      <a:pt x="9000" y="10592"/>
                    </a:lnTo>
                    <a:close/>
                  </a:path>
                </a:pathLst>
              </a:custGeom>
              <a:solidFill>
                <a:srgbClr val="FFFFCC"/>
              </a:soli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Rectangle 474"/>
              <p:cNvSpPr>
                <a:spLocks noChangeArrowheads="1"/>
              </p:cNvSpPr>
              <p:nvPr/>
            </p:nvSpPr>
            <p:spPr bwMode="auto">
              <a:xfrm>
                <a:off x="512" y="2368"/>
                <a:ext cx="1360" cy="480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57150" cmpd="thickThin">
                    <a:solidFill>
                      <a:srgbClr val="66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vi-VN"/>
              </a:p>
            </p:txBody>
          </p:sp>
          <p:sp>
            <p:nvSpPr>
              <p:cNvPr id="197" name="AutoShape 475"/>
              <p:cNvSpPr>
                <a:spLocks noChangeArrowheads="1"/>
              </p:cNvSpPr>
              <p:nvPr/>
            </p:nvSpPr>
            <p:spPr bwMode="auto">
              <a:xfrm>
                <a:off x="1147" y="2444"/>
                <a:ext cx="56" cy="5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086 w 21600"/>
                  <a:gd name="T25" fmla="*/ 3200 h 21600"/>
                  <a:gd name="T26" fmla="*/ 18514 w 21600"/>
                  <a:gd name="T27" fmla="*/ 1840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6647" y="13593"/>
                    </a:moveTo>
                    <a:cubicBezTo>
                      <a:pt x="17063" y="12720"/>
                      <a:pt x="17280" y="11766"/>
                      <a:pt x="17280" y="10800"/>
                    </a:cubicBezTo>
                    <a:cubicBezTo>
                      <a:pt x="17280" y="7221"/>
                      <a:pt x="14378" y="4320"/>
                      <a:pt x="10800" y="4320"/>
                    </a:cubicBezTo>
                    <a:cubicBezTo>
                      <a:pt x="9833" y="4320"/>
                      <a:pt x="8879" y="4536"/>
                      <a:pt x="8006" y="4952"/>
                    </a:cubicBezTo>
                    <a:lnTo>
                      <a:pt x="16647" y="13593"/>
                    </a:lnTo>
                    <a:close/>
                    <a:moveTo>
                      <a:pt x="4952" y="8006"/>
                    </a:moveTo>
                    <a:cubicBezTo>
                      <a:pt x="4536" y="8879"/>
                      <a:pt x="4320" y="9833"/>
                      <a:pt x="4320" y="10799"/>
                    </a:cubicBezTo>
                    <a:cubicBezTo>
                      <a:pt x="4320" y="14378"/>
                      <a:pt x="7221" y="17280"/>
                      <a:pt x="10800" y="17280"/>
                    </a:cubicBezTo>
                    <a:cubicBezTo>
                      <a:pt x="11766" y="17279"/>
                      <a:pt x="12720" y="17063"/>
                      <a:pt x="13593" y="16647"/>
                    </a:cubicBezTo>
                    <a:lnTo>
                      <a:pt x="4952" y="8006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8" name="Group 476"/>
              <p:cNvGrpSpPr>
                <a:grpSpLocks/>
              </p:cNvGrpSpPr>
              <p:nvPr/>
            </p:nvGrpSpPr>
            <p:grpSpPr bwMode="auto">
              <a:xfrm>
                <a:off x="1060" y="2428"/>
                <a:ext cx="94" cy="44"/>
                <a:chOff x="2838" y="2415"/>
                <a:chExt cx="86" cy="40"/>
              </a:xfrm>
            </p:grpSpPr>
            <p:sp>
              <p:nvSpPr>
                <p:cNvPr id="206" name="Arc 477"/>
                <p:cNvSpPr>
                  <a:spLocks/>
                </p:cNvSpPr>
                <p:nvPr/>
              </p:nvSpPr>
              <p:spPr bwMode="auto">
                <a:xfrm flipV="1">
                  <a:off x="2841" y="2415"/>
                  <a:ext cx="80" cy="40"/>
                </a:xfrm>
                <a:custGeom>
                  <a:avLst/>
                  <a:gdLst>
                    <a:gd name="T0" fmla="*/ 0 w 42223"/>
                    <a:gd name="T1" fmla="*/ 0 h 21600"/>
                    <a:gd name="T2" fmla="*/ 0 w 42223"/>
                    <a:gd name="T3" fmla="*/ 0 h 21600"/>
                    <a:gd name="T4" fmla="*/ 0 w 4222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223" h="21600" fill="none" extrusionOk="0">
                      <a:moveTo>
                        <a:pt x="42223" y="3121"/>
                      </a:moveTo>
                      <a:cubicBezTo>
                        <a:pt x="40673" y="13732"/>
                        <a:pt x="31573" y="21599"/>
                        <a:pt x="20850" y="21599"/>
                      </a:cubicBezTo>
                      <a:cubicBezTo>
                        <a:pt x="11093" y="21599"/>
                        <a:pt x="2548" y="15059"/>
                        <a:pt x="-1" y="5642"/>
                      </a:cubicBezTo>
                    </a:path>
                    <a:path w="42223" h="21600" stroke="0" extrusionOk="0">
                      <a:moveTo>
                        <a:pt x="42223" y="3121"/>
                      </a:moveTo>
                      <a:cubicBezTo>
                        <a:pt x="40673" y="13732"/>
                        <a:pt x="31573" y="21599"/>
                        <a:pt x="20850" y="21599"/>
                      </a:cubicBezTo>
                      <a:cubicBezTo>
                        <a:pt x="11093" y="21599"/>
                        <a:pt x="2548" y="15059"/>
                        <a:pt x="-1" y="5642"/>
                      </a:cubicBezTo>
                      <a:lnTo>
                        <a:pt x="20850" y="0"/>
                      </a:lnTo>
                      <a:lnTo>
                        <a:pt x="42223" y="3121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Freeform 478"/>
                <p:cNvSpPr>
                  <a:spLocks/>
                </p:cNvSpPr>
                <p:nvPr/>
              </p:nvSpPr>
              <p:spPr bwMode="auto">
                <a:xfrm>
                  <a:off x="2838" y="2438"/>
                  <a:ext cx="12" cy="12"/>
                </a:xfrm>
                <a:custGeom>
                  <a:avLst/>
                  <a:gdLst>
                    <a:gd name="T0" fmla="*/ 0 w 48"/>
                    <a:gd name="T1" fmla="*/ 0 h 48"/>
                    <a:gd name="T2" fmla="*/ 0 w 48"/>
                    <a:gd name="T3" fmla="*/ 3 h 48"/>
                    <a:gd name="T4" fmla="*/ 3 w 48"/>
                    <a:gd name="T5" fmla="*/ 0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8" h="48">
                      <a:moveTo>
                        <a:pt x="0" y="0"/>
                      </a:moveTo>
                      <a:lnTo>
                        <a:pt x="0" y="48"/>
                      </a:lnTo>
                      <a:lnTo>
                        <a:pt x="48" y="0"/>
                      </a:lnTo>
                    </a:path>
                  </a:pathLst>
                </a:custGeom>
                <a:noFill/>
                <a:ln w="6350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Freeform 479"/>
                <p:cNvSpPr>
                  <a:spLocks/>
                </p:cNvSpPr>
                <p:nvPr/>
              </p:nvSpPr>
              <p:spPr bwMode="auto">
                <a:xfrm>
                  <a:off x="2912" y="2442"/>
                  <a:ext cx="12" cy="12"/>
                </a:xfrm>
                <a:custGeom>
                  <a:avLst/>
                  <a:gdLst>
                    <a:gd name="T0" fmla="*/ 0 w 48"/>
                    <a:gd name="T1" fmla="*/ 0 h 48"/>
                    <a:gd name="T2" fmla="*/ 3 w 48"/>
                    <a:gd name="T3" fmla="*/ 3 h 48"/>
                    <a:gd name="T4" fmla="*/ 3 w 48"/>
                    <a:gd name="T5" fmla="*/ 0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8" h="48">
                      <a:moveTo>
                        <a:pt x="0" y="0"/>
                      </a:moveTo>
                      <a:lnTo>
                        <a:pt x="48" y="48"/>
                      </a:lnTo>
                      <a:lnTo>
                        <a:pt x="48" y="0"/>
                      </a:lnTo>
                    </a:path>
                  </a:pathLst>
                </a:custGeom>
                <a:noFill/>
                <a:ln w="6350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9" name="Oval 480"/>
              <p:cNvSpPr>
                <a:spLocks noChangeArrowheads="1"/>
              </p:cNvSpPr>
              <p:nvPr/>
            </p:nvSpPr>
            <p:spPr bwMode="auto">
              <a:xfrm>
                <a:off x="1151" y="2294"/>
                <a:ext cx="48" cy="46"/>
              </a:xfrm>
              <a:prstGeom prst="ellipse">
                <a:avLst/>
              </a:prstGeom>
              <a:solidFill>
                <a:srgbClr val="0000FF"/>
              </a:solidFill>
              <a:ln w="63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200" name="Oval 481"/>
              <p:cNvSpPr>
                <a:spLocks noChangeArrowheads="1"/>
              </p:cNvSpPr>
              <p:nvPr/>
            </p:nvSpPr>
            <p:spPr bwMode="auto">
              <a:xfrm>
                <a:off x="602" y="2707"/>
                <a:ext cx="124" cy="11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1" name="Oval 482"/>
              <p:cNvSpPr>
                <a:spLocks noChangeArrowheads="1"/>
              </p:cNvSpPr>
              <p:nvPr/>
            </p:nvSpPr>
            <p:spPr bwMode="auto">
              <a:xfrm>
                <a:off x="1585" y="2707"/>
                <a:ext cx="124" cy="11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2" name="Text Box 483"/>
              <p:cNvSpPr txBox="1">
                <a:spLocks noChangeArrowheads="1"/>
              </p:cNvSpPr>
              <p:nvPr/>
            </p:nvSpPr>
            <p:spPr bwMode="auto">
              <a:xfrm>
                <a:off x="624" y="2544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+</a:t>
                </a:r>
              </a:p>
            </p:txBody>
          </p:sp>
          <p:sp>
            <p:nvSpPr>
              <p:cNvPr id="203" name="Text Box 484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-</a:t>
                </a:r>
              </a:p>
            </p:txBody>
          </p:sp>
          <p:sp>
            <p:nvSpPr>
              <p:cNvPr id="204" name="Text Box 485"/>
              <p:cNvSpPr txBox="1">
                <a:spLocks noChangeArrowheads="1"/>
              </p:cNvSpPr>
              <p:nvPr/>
            </p:nvSpPr>
            <p:spPr bwMode="auto">
              <a:xfrm>
                <a:off x="1056" y="2496"/>
                <a:ext cx="38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FF0000"/>
                    </a:solidFill>
                    <a:latin typeface=".VnTimeH" pitchFamily="34" charset="0"/>
                  </a:rPr>
                  <a:t>A</a:t>
                </a:r>
              </a:p>
            </p:txBody>
          </p:sp>
          <p:sp>
            <p:nvSpPr>
              <p:cNvPr id="205" name="Rectangle 486"/>
              <p:cNvSpPr>
                <a:spLocks noChangeArrowheads="1"/>
              </p:cNvSpPr>
              <p:nvPr/>
            </p:nvSpPr>
            <p:spPr bwMode="auto">
              <a:xfrm>
                <a:off x="512" y="1728"/>
                <a:ext cx="1368" cy="624"/>
              </a:xfrm>
              <a:prstGeom prst="rect">
                <a:avLst/>
              </a:prstGeom>
              <a:noFill/>
              <a:ln w="28575">
                <a:solidFill>
                  <a:srgbClr val="00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8" name="Line 487"/>
            <p:cNvSpPr>
              <a:spLocks noChangeShapeType="1"/>
            </p:cNvSpPr>
            <p:nvPr/>
          </p:nvSpPr>
          <p:spPr bwMode="auto">
            <a:xfrm>
              <a:off x="656" y="3264"/>
              <a:ext cx="1344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488"/>
            <p:cNvSpPr>
              <a:spLocks noChangeShapeType="1"/>
            </p:cNvSpPr>
            <p:nvPr/>
          </p:nvSpPr>
          <p:spPr bwMode="auto">
            <a:xfrm>
              <a:off x="4464" y="3264"/>
              <a:ext cx="1104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489"/>
            <p:cNvSpPr>
              <a:spLocks noChangeShapeType="1"/>
            </p:cNvSpPr>
            <p:nvPr/>
          </p:nvSpPr>
          <p:spPr bwMode="auto">
            <a:xfrm>
              <a:off x="2112" y="1008"/>
              <a:ext cx="0" cy="1776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490"/>
            <p:cNvSpPr txBox="1">
              <a:spLocks noChangeArrowheads="1"/>
            </p:cNvSpPr>
            <p:nvPr/>
          </p:nvSpPr>
          <p:spPr bwMode="auto">
            <a:xfrm>
              <a:off x="2880" y="29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A</a:t>
              </a:r>
            </a:p>
          </p:txBody>
        </p:sp>
        <p:sp>
          <p:nvSpPr>
            <p:cNvPr id="12" name="Text Box 491"/>
            <p:cNvSpPr txBox="1">
              <a:spLocks noChangeArrowheads="1"/>
            </p:cNvSpPr>
            <p:nvPr/>
          </p:nvSpPr>
          <p:spPr bwMode="auto">
            <a:xfrm>
              <a:off x="3840" y="29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B</a:t>
              </a:r>
            </a:p>
          </p:txBody>
        </p:sp>
        <p:sp>
          <p:nvSpPr>
            <p:cNvPr id="13" name="Line 492"/>
            <p:cNvSpPr>
              <a:spLocks noChangeShapeType="1"/>
            </p:cNvSpPr>
            <p:nvPr/>
          </p:nvSpPr>
          <p:spPr bwMode="auto">
            <a:xfrm rot="1070359" flipV="1">
              <a:off x="2208" y="1248"/>
              <a:ext cx="312" cy="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stealth" w="sm" len="lg"/>
              <a:tailEnd type="stealth" w="sm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93"/>
            <p:cNvSpPr>
              <a:spLocks noChangeShapeType="1"/>
            </p:cNvSpPr>
            <p:nvPr/>
          </p:nvSpPr>
          <p:spPr bwMode="auto">
            <a:xfrm flipH="1" flipV="1">
              <a:off x="2208" y="1296"/>
              <a:ext cx="192" cy="11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494"/>
            <p:cNvGrpSpPr>
              <a:grpSpLocks/>
            </p:cNvGrpSpPr>
            <p:nvPr/>
          </p:nvGrpSpPr>
          <p:grpSpPr bwMode="auto">
            <a:xfrm rot="-1062720">
              <a:off x="864" y="2112"/>
              <a:ext cx="592" cy="400"/>
              <a:chOff x="1680" y="1440"/>
              <a:chExt cx="592" cy="400"/>
            </a:xfrm>
          </p:grpSpPr>
          <p:sp>
            <p:nvSpPr>
              <p:cNvPr id="165" name="Oval 495"/>
              <p:cNvSpPr>
                <a:spLocks noChangeArrowheads="1"/>
              </p:cNvSpPr>
              <p:nvPr/>
            </p:nvSpPr>
            <p:spPr bwMode="auto">
              <a:xfrm rot="-4329641">
                <a:off x="1953" y="1606"/>
                <a:ext cx="63" cy="50"/>
              </a:xfrm>
              <a:prstGeom prst="ellipse">
                <a:avLst/>
              </a:prstGeom>
              <a:solidFill>
                <a:schemeClr val="tx1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166" name="Line 496"/>
              <p:cNvSpPr>
                <a:spLocks noChangeShapeType="1"/>
              </p:cNvSpPr>
              <p:nvPr/>
            </p:nvSpPr>
            <p:spPr bwMode="auto">
              <a:xfrm flipH="1" flipV="1">
                <a:off x="1680" y="1440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Line 497"/>
              <p:cNvSpPr>
                <a:spLocks noChangeShapeType="1"/>
              </p:cNvSpPr>
              <p:nvPr/>
            </p:nvSpPr>
            <p:spPr bwMode="auto">
              <a:xfrm flipH="1" flipV="1">
                <a:off x="1984" y="1648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Line 498"/>
            <p:cNvSpPr>
              <a:spLocks noChangeShapeType="1"/>
            </p:cNvSpPr>
            <p:nvPr/>
          </p:nvSpPr>
          <p:spPr bwMode="auto">
            <a:xfrm>
              <a:off x="2112" y="1008"/>
              <a:ext cx="584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99"/>
            <p:cNvSpPr>
              <a:spLocks noChangeShapeType="1"/>
            </p:cNvSpPr>
            <p:nvPr/>
          </p:nvSpPr>
          <p:spPr bwMode="auto">
            <a:xfrm>
              <a:off x="3984" y="1008"/>
              <a:ext cx="43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500"/>
            <p:cNvSpPr>
              <a:spLocks noChangeShapeType="1"/>
            </p:cNvSpPr>
            <p:nvPr/>
          </p:nvSpPr>
          <p:spPr bwMode="auto">
            <a:xfrm>
              <a:off x="2400" y="3264"/>
              <a:ext cx="624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501"/>
            <p:cNvSpPr>
              <a:spLocks noChangeShapeType="1"/>
            </p:cNvSpPr>
            <p:nvPr/>
          </p:nvSpPr>
          <p:spPr bwMode="auto">
            <a:xfrm>
              <a:off x="2400" y="1008"/>
              <a:ext cx="0" cy="1728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502"/>
            <p:cNvSpPr>
              <a:spLocks noChangeShapeType="1"/>
            </p:cNvSpPr>
            <p:nvPr/>
          </p:nvSpPr>
          <p:spPr bwMode="auto">
            <a:xfrm>
              <a:off x="4224" y="1008"/>
              <a:ext cx="0" cy="1728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" name="Group 503"/>
            <p:cNvGrpSpPr>
              <a:grpSpLocks/>
            </p:cNvGrpSpPr>
            <p:nvPr/>
          </p:nvGrpSpPr>
          <p:grpSpPr bwMode="auto">
            <a:xfrm>
              <a:off x="2592" y="1680"/>
              <a:ext cx="1400" cy="1148"/>
              <a:chOff x="2592" y="1680"/>
              <a:chExt cx="1400" cy="1148"/>
            </a:xfrm>
          </p:grpSpPr>
          <p:sp>
            <p:nvSpPr>
              <p:cNvPr id="105" name="Text Box 504"/>
              <p:cNvSpPr txBox="1">
                <a:spLocks noChangeArrowheads="1"/>
              </p:cNvSpPr>
              <p:nvPr/>
            </p:nvSpPr>
            <p:spPr bwMode="auto">
              <a:xfrm>
                <a:off x="3456" y="1776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.VnTimeH" pitchFamily="34" charset="0"/>
                  </a:rPr>
                  <a:t>K</a:t>
                </a:r>
              </a:p>
            </p:txBody>
          </p:sp>
          <p:sp>
            <p:nvSpPr>
              <p:cNvPr id="106" name="Oval 505"/>
              <p:cNvSpPr>
                <a:spLocks noChangeArrowheads="1"/>
              </p:cNvSpPr>
              <p:nvPr/>
            </p:nvSpPr>
            <p:spPr bwMode="auto">
              <a:xfrm rot="-4329641">
                <a:off x="2992" y="2336"/>
                <a:ext cx="66" cy="64"/>
              </a:xfrm>
              <a:prstGeom prst="ellipse">
                <a:avLst/>
              </a:prstGeom>
              <a:solidFill>
                <a:srgbClr val="0000FF"/>
              </a:solidFill>
              <a:ln w="6350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107" name="Rectangle 506"/>
              <p:cNvSpPr>
                <a:spLocks noChangeArrowheads="1"/>
              </p:cNvSpPr>
              <p:nvPr/>
            </p:nvSpPr>
            <p:spPr bwMode="auto">
              <a:xfrm>
                <a:off x="2599" y="1680"/>
                <a:ext cx="1393" cy="1142"/>
              </a:xfrm>
              <a:prstGeom prst="rect">
                <a:avLst/>
              </a:prstGeom>
              <a:solidFill>
                <a:schemeClr val="tx1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08" name="Rectangle 507"/>
              <p:cNvSpPr>
                <a:spLocks noChangeArrowheads="1"/>
              </p:cNvSpPr>
              <p:nvPr/>
            </p:nvSpPr>
            <p:spPr bwMode="auto">
              <a:xfrm>
                <a:off x="2592" y="1686"/>
                <a:ext cx="1393" cy="1142"/>
              </a:xfrm>
              <a:prstGeom prst="rect">
                <a:avLst/>
              </a:prstGeom>
              <a:solidFill>
                <a:schemeClr val="bg1"/>
              </a:solidFill>
              <a:ln w="57150" cmpd="thickThin">
                <a:solidFill>
                  <a:srgbClr val="6633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9" name="Rectangle 508"/>
              <p:cNvSpPr>
                <a:spLocks noChangeArrowheads="1"/>
              </p:cNvSpPr>
              <p:nvPr/>
            </p:nvSpPr>
            <p:spPr bwMode="auto">
              <a:xfrm>
                <a:off x="2652" y="1725"/>
                <a:ext cx="1280" cy="646"/>
              </a:xfrm>
              <a:prstGeom prst="rect">
                <a:avLst/>
              </a:prstGeom>
              <a:solidFill>
                <a:schemeClr val="bg1">
                  <a:alpha val="38039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10" name="Oval 509"/>
              <p:cNvSpPr>
                <a:spLocks noChangeArrowheads="1"/>
              </p:cNvSpPr>
              <p:nvPr/>
            </p:nvSpPr>
            <p:spPr bwMode="auto">
              <a:xfrm>
                <a:off x="2729" y="1789"/>
                <a:ext cx="1082" cy="985"/>
              </a:xfrm>
              <a:prstGeom prst="ellipse">
                <a:avLst/>
              </a:prstGeom>
              <a:solidFill>
                <a:srgbClr val="FFFFCC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11" name="Text Box 510"/>
              <p:cNvSpPr txBox="1">
                <a:spLocks noChangeArrowheads="1"/>
              </p:cNvSpPr>
              <p:nvPr/>
            </p:nvSpPr>
            <p:spPr bwMode="auto">
              <a:xfrm rot="810395">
                <a:off x="3547" y="1938"/>
                <a:ext cx="255" cy="173"/>
              </a:xfrm>
              <a:prstGeom prst="rect">
                <a:avLst/>
              </a:prstGeom>
              <a:noFill/>
              <a:ln w="63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Times New Roman" pitchFamily="18" charset="0"/>
                  </a:rPr>
                  <a:t>5</a:t>
                </a:r>
                <a:endParaRPr lang="en-US"/>
              </a:p>
            </p:txBody>
          </p:sp>
          <p:sp>
            <p:nvSpPr>
              <p:cNvPr id="112" name="Oval 511"/>
              <p:cNvSpPr>
                <a:spLocks noChangeArrowheads="1"/>
              </p:cNvSpPr>
              <p:nvPr/>
            </p:nvSpPr>
            <p:spPr bwMode="auto">
              <a:xfrm rot="5400000">
                <a:off x="2748" y="1720"/>
                <a:ext cx="1051" cy="1155"/>
              </a:xfrm>
              <a:prstGeom prst="ellipse">
                <a:avLst/>
              </a:prstGeom>
              <a:noFill/>
              <a:ln w="12700">
                <a:solidFill>
                  <a:srgbClr val="00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13" name="Arc 512"/>
              <p:cNvSpPr>
                <a:spLocks/>
              </p:cNvSpPr>
              <p:nvPr/>
            </p:nvSpPr>
            <p:spPr bwMode="auto">
              <a:xfrm rot="6681726" flipH="1">
                <a:off x="3121" y="1750"/>
                <a:ext cx="406" cy="723"/>
              </a:xfrm>
              <a:custGeom>
                <a:avLst/>
                <a:gdLst>
                  <a:gd name="T0" fmla="*/ 4 w 24253"/>
                  <a:gd name="T1" fmla="*/ 0 h 39506"/>
                  <a:gd name="T2" fmla="*/ 0 w 24253"/>
                  <a:gd name="T3" fmla="*/ 13 h 39506"/>
                  <a:gd name="T4" fmla="*/ 1 w 24253"/>
                  <a:gd name="T5" fmla="*/ 6 h 3950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253" h="39506" fill="none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5"/>
                      <a:pt x="880" y="39451"/>
                      <a:pt x="-1" y="39342"/>
                    </a:cubicBezTo>
                  </a:path>
                  <a:path w="24253" h="39506" stroke="0" extrusionOk="0">
                    <a:moveTo>
                      <a:pt x="14733" y="-1"/>
                    </a:moveTo>
                    <a:cubicBezTo>
                      <a:pt x="20685" y="4015"/>
                      <a:pt x="24253" y="10726"/>
                      <a:pt x="24253" y="17906"/>
                    </a:cubicBezTo>
                    <a:cubicBezTo>
                      <a:pt x="24253" y="29835"/>
                      <a:pt x="14582" y="39506"/>
                      <a:pt x="2653" y="39506"/>
                    </a:cubicBezTo>
                    <a:cubicBezTo>
                      <a:pt x="1766" y="39505"/>
                      <a:pt x="880" y="39451"/>
                      <a:pt x="-1" y="39342"/>
                    </a:cubicBezTo>
                    <a:lnTo>
                      <a:pt x="2653" y="17906"/>
                    </a:lnTo>
                    <a:lnTo>
                      <a:pt x="14733" y="-1"/>
                    </a:lnTo>
                    <a:close/>
                  </a:path>
                </a:pathLst>
              </a:custGeom>
              <a:noFill/>
              <a:ln w="3175">
                <a:solidFill>
                  <a:srgbClr val="00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513"/>
              <p:cNvSpPr>
                <a:spLocks noChangeShapeType="1"/>
              </p:cNvSpPr>
              <p:nvPr/>
            </p:nvSpPr>
            <p:spPr bwMode="auto">
              <a:xfrm rot="10800000">
                <a:off x="3293" y="1910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Text Box 514"/>
              <p:cNvSpPr txBox="1">
                <a:spLocks noChangeArrowheads="1"/>
              </p:cNvSpPr>
              <p:nvPr/>
            </p:nvSpPr>
            <p:spPr bwMode="auto">
              <a:xfrm rot="-466213">
                <a:off x="3156" y="1748"/>
                <a:ext cx="250" cy="173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/>
                  <a:t>3</a:t>
                </a:r>
              </a:p>
            </p:txBody>
          </p:sp>
          <p:sp>
            <p:nvSpPr>
              <p:cNvPr id="116" name="Text Box 515"/>
              <p:cNvSpPr txBox="1">
                <a:spLocks noChangeArrowheads="1"/>
              </p:cNvSpPr>
              <p:nvPr/>
            </p:nvSpPr>
            <p:spPr bwMode="auto">
              <a:xfrm rot="-1500000">
                <a:off x="2920" y="1811"/>
                <a:ext cx="34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  <a:endParaRPr lang="en-US"/>
              </a:p>
            </p:txBody>
          </p:sp>
          <p:sp>
            <p:nvSpPr>
              <p:cNvPr id="117" name="Line 516"/>
              <p:cNvSpPr>
                <a:spLocks noChangeShapeType="1"/>
              </p:cNvSpPr>
              <p:nvPr/>
            </p:nvSpPr>
            <p:spPr bwMode="auto">
              <a:xfrm rot="300000">
                <a:off x="3329" y="1910"/>
                <a:ext cx="0" cy="40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517"/>
              <p:cNvSpPr>
                <a:spLocks noChangeShapeType="1"/>
              </p:cNvSpPr>
              <p:nvPr/>
            </p:nvSpPr>
            <p:spPr bwMode="auto">
              <a:xfrm rot="600000">
                <a:off x="3362" y="1914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518"/>
              <p:cNvSpPr>
                <a:spLocks noChangeShapeType="1"/>
              </p:cNvSpPr>
              <p:nvPr/>
            </p:nvSpPr>
            <p:spPr bwMode="auto">
              <a:xfrm rot="900000">
                <a:off x="3395" y="1922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519"/>
              <p:cNvSpPr>
                <a:spLocks noChangeShapeType="1"/>
              </p:cNvSpPr>
              <p:nvPr/>
            </p:nvSpPr>
            <p:spPr bwMode="auto">
              <a:xfrm rot="1200000">
                <a:off x="3427" y="1932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520"/>
              <p:cNvSpPr>
                <a:spLocks noChangeShapeType="1"/>
              </p:cNvSpPr>
              <p:nvPr/>
            </p:nvSpPr>
            <p:spPr bwMode="auto">
              <a:xfrm rot="1500000">
                <a:off x="3452" y="1944"/>
                <a:ext cx="0" cy="8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Line 521"/>
              <p:cNvSpPr>
                <a:spLocks noChangeShapeType="1"/>
              </p:cNvSpPr>
              <p:nvPr/>
            </p:nvSpPr>
            <p:spPr bwMode="auto">
              <a:xfrm rot="1800000">
                <a:off x="3488" y="1962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522"/>
              <p:cNvSpPr>
                <a:spLocks noChangeShapeType="1"/>
              </p:cNvSpPr>
              <p:nvPr/>
            </p:nvSpPr>
            <p:spPr bwMode="auto">
              <a:xfrm rot="2100000">
                <a:off x="3513" y="1978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Line 523"/>
              <p:cNvSpPr>
                <a:spLocks noChangeShapeType="1"/>
              </p:cNvSpPr>
              <p:nvPr/>
            </p:nvSpPr>
            <p:spPr bwMode="auto">
              <a:xfrm rot="2400000">
                <a:off x="3542" y="1997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Line 524"/>
              <p:cNvSpPr>
                <a:spLocks noChangeShapeType="1"/>
              </p:cNvSpPr>
              <p:nvPr/>
            </p:nvSpPr>
            <p:spPr bwMode="auto">
              <a:xfrm rot="2700000">
                <a:off x="3565" y="2018"/>
                <a:ext cx="0" cy="44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525"/>
              <p:cNvSpPr>
                <a:spLocks noChangeShapeType="1"/>
              </p:cNvSpPr>
              <p:nvPr/>
            </p:nvSpPr>
            <p:spPr bwMode="auto">
              <a:xfrm rot="3000000">
                <a:off x="3570" y="2029"/>
                <a:ext cx="0" cy="9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Line 526"/>
              <p:cNvSpPr>
                <a:spLocks noChangeShapeType="1"/>
              </p:cNvSpPr>
              <p:nvPr/>
            </p:nvSpPr>
            <p:spPr bwMode="auto">
              <a:xfrm rot="7800000">
                <a:off x="3017" y="2027"/>
                <a:ext cx="0" cy="10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527"/>
              <p:cNvSpPr>
                <a:spLocks noChangeShapeType="1"/>
              </p:cNvSpPr>
              <p:nvPr/>
            </p:nvSpPr>
            <p:spPr bwMode="auto">
              <a:xfrm rot="-2700000">
                <a:off x="3017" y="2018"/>
                <a:ext cx="0" cy="40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528"/>
              <p:cNvSpPr>
                <a:spLocks noChangeShapeType="1"/>
              </p:cNvSpPr>
              <p:nvPr/>
            </p:nvSpPr>
            <p:spPr bwMode="auto">
              <a:xfrm rot="-2400000">
                <a:off x="3040" y="1999"/>
                <a:ext cx="0" cy="38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529"/>
              <p:cNvSpPr>
                <a:spLocks noChangeShapeType="1"/>
              </p:cNvSpPr>
              <p:nvPr/>
            </p:nvSpPr>
            <p:spPr bwMode="auto">
              <a:xfrm rot="-2100000">
                <a:off x="3069" y="1979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30"/>
              <p:cNvSpPr>
                <a:spLocks noChangeShapeType="1"/>
              </p:cNvSpPr>
              <p:nvPr/>
            </p:nvSpPr>
            <p:spPr bwMode="auto">
              <a:xfrm rot="-1800000">
                <a:off x="3095" y="1961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531"/>
              <p:cNvSpPr>
                <a:spLocks noChangeShapeType="1"/>
              </p:cNvSpPr>
              <p:nvPr/>
            </p:nvSpPr>
            <p:spPr bwMode="auto">
              <a:xfrm rot="-1500000">
                <a:off x="3139" y="1943"/>
                <a:ext cx="0" cy="8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532"/>
              <p:cNvSpPr>
                <a:spLocks noChangeShapeType="1"/>
              </p:cNvSpPr>
              <p:nvPr/>
            </p:nvSpPr>
            <p:spPr bwMode="auto">
              <a:xfrm rot="-1200000">
                <a:off x="3159" y="1932"/>
                <a:ext cx="0" cy="41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533"/>
              <p:cNvSpPr>
                <a:spLocks noChangeShapeType="1"/>
              </p:cNvSpPr>
              <p:nvPr/>
            </p:nvSpPr>
            <p:spPr bwMode="auto">
              <a:xfrm rot="-900000">
                <a:off x="3187" y="1925"/>
                <a:ext cx="0" cy="40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534"/>
              <p:cNvSpPr>
                <a:spLocks noChangeShapeType="1"/>
              </p:cNvSpPr>
              <p:nvPr/>
            </p:nvSpPr>
            <p:spPr bwMode="auto">
              <a:xfrm rot="-600000">
                <a:off x="3221" y="1918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535"/>
              <p:cNvSpPr>
                <a:spLocks noChangeShapeType="1"/>
              </p:cNvSpPr>
              <p:nvPr/>
            </p:nvSpPr>
            <p:spPr bwMode="auto">
              <a:xfrm rot="-300000">
                <a:off x="3256" y="1912"/>
                <a:ext cx="0" cy="39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536"/>
              <p:cNvSpPr>
                <a:spLocks noChangeShapeType="1"/>
              </p:cNvSpPr>
              <p:nvPr/>
            </p:nvSpPr>
            <p:spPr bwMode="auto">
              <a:xfrm rot="6300000">
                <a:off x="2952" y="2150"/>
                <a:ext cx="0" cy="10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537"/>
              <p:cNvSpPr>
                <a:spLocks noChangeShapeType="1"/>
              </p:cNvSpPr>
              <p:nvPr/>
            </p:nvSpPr>
            <p:spPr bwMode="auto">
              <a:xfrm rot="-4200000">
                <a:off x="2931" y="2146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538"/>
              <p:cNvSpPr>
                <a:spLocks noChangeShapeType="1"/>
              </p:cNvSpPr>
              <p:nvPr/>
            </p:nvSpPr>
            <p:spPr bwMode="auto">
              <a:xfrm rot="-3900000">
                <a:off x="2943" y="2118"/>
                <a:ext cx="0" cy="43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539"/>
              <p:cNvSpPr>
                <a:spLocks noChangeShapeType="1"/>
              </p:cNvSpPr>
              <p:nvPr/>
            </p:nvSpPr>
            <p:spPr bwMode="auto">
              <a:xfrm rot="-3600000">
                <a:off x="2959" y="2094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540"/>
              <p:cNvSpPr>
                <a:spLocks noChangeShapeType="1"/>
              </p:cNvSpPr>
              <p:nvPr/>
            </p:nvSpPr>
            <p:spPr bwMode="auto">
              <a:xfrm rot="-3300000">
                <a:off x="2975" y="2064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541"/>
              <p:cNvSpPr>
                <a:spLocks noChangeShapeType="1"/>
              </p:cNvSpPr>
              <p:nvPr/>
            </p:nvSpPr>
            <p:spPr bwMode="auto">
              <a:xfrm rot="3300000">
                <a:off x="3604" y="2067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542"/>
              <p:cNvSpPr>
                <a:spLocks noChangeShapeType="1"/>
              </p:cNvSpPr>
              <p:nvPr/>
            </p:nvSpPr>
            <p:spPr bwMode="auto">
              <a:xfrm rot="3600000">
                <a:off x="3618" y="2088"/>
                <a:ext cx="0" cy="44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Line 543"/>
              <p:cNvSpPr>
                <a:spLocks noChangeShapeType="1"/>
              </p:cNvSpPr>
              <p:nvPr/>
            </p:nvSpPr>
            <p:spPr bwMode="auto">
              <a:xfrm rot="3900000">
                <a:off x="3637" y="2116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Line 544"/>
              <p:cNvSpPr>
                <a:spLocks noChangeShapeType="1"/>
              </p:cNvSpPr>
              <p:nvPr/>
            </p:nvSpPr>
            <p:spPr bwMode="auto">
              <a:xfrm rot="4200000">
                <a:off x="3649" y="2146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Line 545"/>
              <p:cNvSpPr>
                <a:spLocks noChangeShapeType="1"/>
              </p:cNvSpPr>
              <p:nvPr/>
            </p:nvSpPr>
            <p:spPr bwMode="auto">
              <a:xfrm rot="4500000">
                <a:off x="3636" y="2155"/>
                <a:ext cx="0" cy="9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Text Box 546"/>
              <p:cNvSpPr txBox="1">
                <a:spLocks noChangeArrowheads="1"/>
              </p:cNvSpPr>
              <p:nvPr/>
            </p:nvSpPr>
            <p:spPr bwMode="auto">
              <a:xfrm>
                <a:off x="2674" y="2088"/>
                <a:ext cx="343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Times New Roman" pitchFamily="18" charset="0"/>
                  </a:rPr>
                  <a:t>0</a:t>
                </a:r>
                <a:endParaRPr lang="en-US"/>
              </a:p>
            </p:txBody>
          </p:sp>
          <p:sp>
            <p:nvSpPr>
              <p:cNvPr id="148" name="Text Box 547"/>
              <p:cNvSpPr txBox="1">
                <a:spLocks noChangeArrowheads="1"/>
              </p:cNvSpPr>
              <p:nvPr/>
            </p:nvSpPr>
            <p:spPr bwMode="auto">
              <a:xfrm rot="-2443161">
                <a:off x="2760" y="1939"/>
                <a:ext cx="342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/>
                  <a:t>1</a:t>
                </a:r>
              </a:p>
            </p:txBody>
          </p:sp>
          <p:sp>
            <p:nvSpPr>
              <p:cNvPr id="149" name="Text Box 548"/>
              <p:cNvSpPr txBox="1">
                <a:spLocks noChangeArrowheads="1"/>
              </p:cNvSpPr>
              <p:nvPr/>
            </p:nvSpPr>
            <p:spPr bwMode="auto">
              <a:xfrm rot="3000000">
                <a:off x="3392" y="1800"/>
                <a:ext cx="30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Times New Roman" pitchFamily="18" charset="0"/>
                  </a:rPr>
                  <a:t>4</a:t>
                </a:r>
                <a:endParaRPr lang="en-US"/>
              </a:p>
            </p:txBody>
          </p:sp>
          <p:sp>
            <p:nvSpPr>
              <p:cNvPr id="150" name="Text Box 549"/>
              <p:cNvSpPr txBox="1">
                <a:spLocks noChangeArrowheads="1"/>
              </p:cNvSpPr>
              <p:nvPr/>
            </p:nvSpPr>
            <p:spPr bwMode="auto">
              <a:xfrm rot="4500000">
                <a:off x="3611" y="2104"/>
                <a:ext cx="30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FF"/>
                    </a:solidFill>
                    <a:latin typeface="Times New Roman" pitchFamily="18" charset="0"/>
                  </a:rPr>
                  <a:t>6</a:t>
                </a:r>
                <a:endParaRPr lang="en-US"/>
              </a:p>
            </p:txBody>
          </p:sp>
          <p:sp>
            <p:nvSpPr>
              <p:cNvPr id="151" name="Text Box 550"/>
              <p:cNvSpPr txBox="1">
                <a:spLocks noChangeArrowheads="1"/>
              </p:cNvSpPr>
              <p:nvPr/>
            </p:nvSpPr>
            <p:spPr bwMode="auto">
              <a:xfrm>
                <a:off x="2997" y="2051"/>
                <a:ext cx="5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US"/>
                  <a:t>V</a:t>
                </a:r>
              </a:p>
            </p:txBody>
          </p:sp>
          <p:sp>
            <p:nvSpPr>
              <p:cNvPr id="152" name="AutoShape 551"/>
              <p:cNvSpPr>
                <a:spLocks noChangeArrowheads="1"/>
              </p:cNvSpPr>
              <p:nvPr/>
            </p:nvSpPr>
            <p:spPr bwMode="auto">
              <a:xfrm rot="10800000">
                <a:off x="2841" y="1895"/>
                <a:ext cx="910" cy="776"/>
              </a:xfrm>
              <a:custGeom>
                <a:avLst/>
                <a:gdLst>
                  <a:gd name="T0" fmla="*/ 19 w 21600"/>
                  <a:gd name="T1" fmla="*/ 0 h 21600"/>
                  <a:gd name="T2" fmla="*/ 8 w 21600"/>
                  <a:gd name="T3" fmla="*/ 13 h 21600"/>
                  <a:gd name="T4" fmla="*/ 19 w 21600"/>
                  <a:gd name="T5" fmla="*/ 12 h 21600"/>
                  <a:gd name="T6" fmla="*/ 30 w 21600"/>
                  <a:gd name="T7" fmla="*/ 13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142 w 21600"/>
                  <a:gd name="T13" fmla="*/ 0 h 21600"/>
                  <a:gd name="T14" fmla="*/ 21458 w 21600"/>
                  <a:gd name="T15" fmla="*/ 11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000" y="10592"/>
                    </a:moveTo>
                    <a:cubicBezTo>
                      <a:pt x="9106" y="9678"/>
                      <a:pt x="9880" y="8989"/>
                      <a:pt x="10800" y="8989"/>
                    </a:cubicBezTo>
                    <a:cubicBezTo>
                      <a:pt x="11719" y="8989"/>
                      <a:pt x="12493" y="9678"/>
                      <a:pt x="12599" y="10592"/>
                    </a:cubicBezTo>
                    <a:lnTo>
                      <a:pt x="21528" y="9560"/>
                    </a:lnTo>
                    <a:cubicBezTo>
                      <a:pt x="20898" y="4111"/>
                      <a:pt x="16285" y="0"/>
                      <a:pt x="10799" y="0"/>
                    </a:cubicBezTo>
                    <a:cubicBezTo>
                      <a:pt x="5314" y="0"/>
                      <a:pt x="701" y="4111"/>
                      <a:pt x="71" y="9560"/>
                    </a:cubicBezTo>
                    <a:lnTo>
                      <a:pt x="9000" y="10592"/>
                    </a:lnTo>
                    <a:close/>
                  </a:path>
                </a:pathLst>
              </a:custGeom>
              <a:solidFill>
                <a:srgbClr val="FFFFCC"/>
              </a:soli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552"/>
              <p:cNvSpPr>
                <a:spLocks noChangeArrowheads="1"/>
              </p:cNvSpPr>
              <p:nvPr/>
            </p:nvSpPr>
            <p:spPr bwMode="auto">
              <a:xfrm>
                <a:off x="2620" y="2336"/>
                <a:ext cx="1283" cy="481"/>
              </a:xfrm>
              <a:prstGeom prst="rect">
                <a:avLst/>
              </a:prstGeom>
              <a:solidFill>
                <a:schemeClr val="bg1"/>
              </a:solidFill>
              <a:ln w="57150" cmpd="thickThin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54" name="Rectangle 553"/>
              <p:cNvSpPr>
                <a:spLocks noChangeArrowheads="1"/>
              </p:cNvSpPr>
              <p:nvPr/>
            </p:nvSpPr>
            <p:spPr bwMode="auto">
              <a:xfrm>
                <a:off x="2655" y="1728"/>
                <a:ext cx="1273" cy="64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155" name="Rectangle 554"/>
              <p:cNvSpPr>
                <a:spLocks noChangeArrowheads="1"/>
              </p:cNvSpPr>
              <p:nvPr/>
            </p:nvSpPr>
            <p:spPr bwMode="auto">
              <a:xfrm>
                <a:off x="2592" y="1686"/>
                <a:ext cx="1393" cy="1142"/>
              </a:xfrm>
              <a:prstGeom prst="rect">
                <a:avLst/>
              </a:prstGeom>
              <a:noFill/>
              <a:ln w="57150" cmpd="thickThin">
                <a:solidFill>
                  <a:srgbClr val="6633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56" name="AutoShape 555"/>
              <p:cNvSpPr>
                <a:spLocks noChangeArrowheads="1"/>
              </p:cNvSpPr>
              <p:nvPr/>
            </p:nvSpPr>
            <p:spPr bwMode="auto">
              <a:xfrm>
                <a:off x="3263" y="2411"/>
                <a:ext cx="57" cy="5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032 w 21600"/>
                  <a:gd name="T25" fmla="*/ 3323 h 21600"/>
                  <a:gd name="T26" fmla="*/ 18568 w 21600"/>
                  <a:gd name="T27" fmla="*/ 18277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6647" y="13593"/>
                    </a:moveTo>
                    <a:cubicBezTo>
                      <a:pt x="17063" y="12720"/>
                      <a:pt x="17280" y="11766"/>
                      <a:pt x="17280" y="10800"/>
                    </a:cubicBezTo>
                    <a:cubicBezTo>
                      <a:pt x="17280" y="7221"/>
                      <a:pt x="14378" y="4320"/>
                      <a:pt x="10800" y="4320"/>
                    </a:cubicBezTo>
                    <a:cubicBezTo>
                      <a:pt x="9833" y="4320"/>
                      <a:pt x="8879" y="4536"/>
                      <a:pt x="8006" y="4952"/>
                    </a:cubicBezTo>
                    <a:lnTo>
                      <a:pt x="16647" y="13593"/>
                    </a:lnTo>
                    <a:close/>
                    <a:moveTo>
                      <a:pt x="4952" y="8006"/>
                    </a:moveTo>
                    <a:cubicBezTo>
                      <a:pt x="4536" y="8879"/>
                      <a:pt x="4320" y="9833"/>
                      <a:pt x="4320" y="10799"/>
                    </a:cubicBezTo>
                    <a:cubicBezTo>
                      <a:pt x="4320" y="14378"/>
                      <a:pt x="7221" y="17280"/>
                      <a:pt x="10800" y="17280"/>
                    </a:cubicBezTo>
                    <a:cubicBezTo>
                      <a:pt x="11766" y="17279"/>
                      <a:pt x="12720" y="17063"/>
                      <a:pt x="13593" y="16647"/>
                    </a:cubicBezTo>
                    <a:lnTo>
                      <a:pt x="4952" y="8006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Arc 556"/>
              <p:cNvSpPr>
                <a:spLocks/>
              </p:cNvSpPr>
              <p:nvPr/>
            </p:nvSpPr>
            <p:spPr bwMode="auto">
              <a:xfrm flipV="1">
                <a:off x="3246" y="2396"/>
                <a:ext cx="91" cy="41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Freeform 557"/>
              <p:cNvSpPr>
                <a:spLocks/>
              </p:cNvSpPr>
              <p:nvPr/>
            </p:nvSpPr>
            <p:spPr bwMode="auto">
              <a:xfrm>
                <a:off x="3243" y="2419"/>
                <a:ext cx="13" cy="13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4 h 48"/>
                  <a:gd name="T4" fmla="*/ 4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558"/>
              <p:cNvSpPr>
                <a:spLocks/>
              </p:cNvSpPr>
              <p:nvPr/>
            </p:nvSpPr>
            <p:spPr bwMode="auto">
              <a:xfrm>
                <a:off x="3327" y="2424"/>
                <a:ext cx="14" cy="12"/>
              </a:xfrm>
              <a:custGeom>
                <a:avLst/>
                <a:gdLst>
                  <a:gd name="T0" fmla="*/ 0 w 48"/>
                  <a:gd name="T1" fmla="*/ 0 h 48"/>
                  <a:gd name="T2" fmla="*/ 4 w 48"/>
                  <a:gd name="T3" fmla="*/ 3 h 48"/>
                  <a:gd name="T4" fmla="*/ 4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AutoShape 559"/>
              <p:cNvSpPr>
                <a:spLocks noChangeArrowheads="1"/>
              </p:cNvSpPr>
              <p:nvPr/>
            </p:nvSpPr>
            <p:spPr bwMode="auto">
              <a:xfrm>
                <a:off x="2680" y="2655"/>
                <a:ext cx="132" cy="1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1 w 21600"/>
                  <a:gd name="T11" fmla="*/ 1 h 21600"/>
                  <a:gd name="T12" fmla="*/ 1 w 21600"/>
                  <a:gd name="T13" fmla="*/ 0 h 21600"/>
                  <a:gd name="T14" fmla="*/ 1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09 w 21600"/>
                  <a:gd name="T25" fmla="*/ 3240 h 21600"/>
                  <a:gd name="T26" fmla="*/ 18491 w 21600"/>
                  <a:gd name="T27" fmla="*/ 1836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Oval 560"/>
              <p:cNvSpPr>
                <a:spLocks noChangeArrowheads="1"/>
              </p:cNvSpPr>
              <p:nvPr/>
            </p:nvSpPr>
            <p:spPr bwMode="auto">
              <a:xfrm>
                <a:off x="2672" y="2648"/>
                <a:ext cx="144" cy="13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62" name="Oval 561"/>
              <p:cNvSpPr>
                <a:spLocks noChangeArrowheads="1"/>
              </p:cNvSpPr>
              <p:nvPr/>
            </p:nvSpPr>
            <p:spPr bwMode="auto">
              <a:xfrm>
                <a:off x="3752" y="2648"/>
                <a:ext cx="144" cy="1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63" name="Text Box 562"/>
              <p:cNvSpPr txBox="1">
                <a:spLocks noChangeArrowheads="1"/>
              </p:cNvSpPr>
              <p:nvPr/>
            </p:nvSpPr>
            <p:spPr bwMode="auto">
              <a:xfrm>
                <a:off x="3600" y="2448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-</a:t>
                </a:r>
              </a:p>
            </p:txBody>
          </p:sp>
          <p:sp>
            <p:nvSpPr>
              <p:cNvPr id="164" name="Text Box 563"/>
              <p:cNvSpPr txBox="1">
                <a:spLocks noChangeArrowheads="1"/>
              </p:cNvSpPr>
              <p:nvPr/>
            </p:nvSpPr>
            <p:spPr bwMode="auto">
              <a:xfrm>
                <a:off x="2736" y="2448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/>
                  <a:t>+</a:t>
                </a:r>
              </a:p>
            </p:txBody>
          </p:sp>
        </p:grpSp>
        <p:grpSp>
          <p:nvGrpSpPr>
            <p:cNvPr id="22" name="Group 564"/>
            <p:cNvGrpSpPr>
              <a:grpSpLocks/>
            </p:cNvGrpSpPr>
            <p:nvPr/>
          </p:nvGrpSpPr>
          <p:grpSpPr bwMode="auto">
            <a:xfrm rot="-1062720">
              <a:off x="2976" y="2104"/>
              <a:ext cx="592" cy="400"/>
              <a:chOff x="1680" y="1440"/>
              <a:chExt cx="592" cy="400"/>
            </a:xfrm>
          </p:grpSpPr>
          <p:sp>
            <p:nvSpPr>
              <p:cNvPr id="102" name="Oval 565"/>
              <p:cNvSpPr>
                <a:spLocks noChangeArrowheads="1"/>
              </p:cNvSpPr>
              <p:nvPr/>
            </p:nvSpPr>
            <p:spPr bwMode="auto">
              <a:xfrm rot="-4329641">
                <a:off x="1953" y="1606"/>
                <a:ext cx="63" cy="50"/>
              </a:xfrm>
              <a:prstGeom prst="ellipse">
                <a:avLst/>
              </a:prstGeom>
              <a:solidFill>
                <a:schemeClr val="tx1"/>
              </a:solidFill>
              <a:ln w="63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/>
                <a:endParaRPr lang="vi-VN"/>
              </a:p>
            </p:txBody>
          </p:sp>
          <p:sp>
            <p:nvSpPr>
              <p:cNvPr id="103" name="Line 566"/>
              <p:cNvSpPr>
                <a:spLocks noChangeShapeType="1"/>
              </p:cNvSpPr>
              <p:nvPr/>
            </p:nvSpPr>
            <p:spPr bwMode="auto">
              <a:xfrm flipH="1" flipV="1">
                <a:off x="1680" y="1440"/>
                <a:ext cx="288" cy="1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567"/>
              <p:cNvSpPr>
                <a:spLocks noChangeShapeType="1"/>
              </p:cNvSpPr>
              <p:nvPr/>
            </p:nvSpPr>
            <p:spPr bwMode="auto">
              <a:xfrm flipH="1" flipV="1">
                <a:off x="1984" y="1648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Text Box 568"/>
            <p:cNvSpPr txBox="1">
              <a:spLocks noChangeArrowheads="1"/>
            </p:cNvSpPr>
            <p:nvPr/>
          </p:nvSpPr>
          <p:spPr bwMode="auto">
            <a:xfrm>
              <a:off x="1776" y="292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24" name="Text Box 569"/>
            <p:cNvSpPr txBox="1">
              <a:spLocks noChangeArrowheads="1"/>
            </p:cNvSpPr>
            <p:nvPr/>
          </p:nvSpPr>
          <p:spPr bwMode="auto">
            <a:xfrm>
              <a:off x="3120" y="2448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V</a:t>
              </a:r>
            </a:p>
          </p:txBody>
        </p:sp>
        <p:sp>
          <p:nvSpPr>
            <p:cNvPr id="25" name="Line 570"/>
            <p:cNvSpPr>
              <a:spLocks noChangeShapeType="1"/>
            </p:cNvSpPr>
            <p:nvPr/>
          </p:nvSpPr>
          <p:spPr bwMode="auto">
            <a:xfrm>
              <a:off x="672" y="2784"/>
              <a:ext cx="0" cy="4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571"/>
            <p:cNvSpPr>
              <a:spLocks noChangeShapeType="1"/>
            </p:cNvSpPr>
            <p:nvPr/>
          </p:nvSpPr>
          <p:spPr bwMode="auto">
            <a:xfrm>
              <a:off x="1680" y="2776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572"/>
            <p:cNvGrpSpPr>
              <a:grpSpLocks/>
            </p:cNvGrpSpPr>
            <p:nvPr/>
          </p:nvGrpSpPr>
          <p:grpSpPr bwMode="auto">
            <a:xfrm>
              <a:off x="3069" y="3176"/>
              <a:ext cx="666" cy="191"/>
              <a:chOff x="1245" y="3656"/>
              <a:chExt cx="666" cy="191"/>
            </a:xfrm>
          </p:grpSpPr>
          <p:grpSp>
            <p:nvGrpSpPr>
              <p:cNvPr id="92" name="Group 573"/>
              <p:cNvGrpSpPr>
                <a:grpSpLocks/>
              </p:cNvGrpSpPr>
              <p:nvPr/>
            </p:nvGrpSpPr>
            <p:grpSpPr bwMode="auto">
              <a:xfrm rot="10800000">
                <a:off x="1245" y="3656"/>
                <a:ext cx="666" cy="191"/>
                <a:chOff x="876" y="1536"/>
                <a:chExt cx="1939" cy="240"/>
              </a:xfrm>
            </p:grpSpPr>
            <p:grpSp>
              <p:nvGrpSpPr>
                <p:cNvPr id="94" name="Group 574"/>
                <p:cNvGrpSpPr>
                  <a:grpSpLocks/>
                </p:cNvGrpSpPr>
                <p:nvPr/>
              </p:nvGrpSpPr>
              <p:grpSpPr bwMode="auto">
                <a:xfrm rot="10800000">
                  <a:off x="876" y="1536"/>
                  <a:ext cx="1140" cy="240"/>
                  <a:chOff x="2364" y="2976"/>
                  <a:chExt cx="1140" cy="672"/>
                </a:xfrm>
              </p:grpSpPr>
              <p:sp>
                <p:nvSpPr>
                  <p:cNvPr id="97" name="Line 575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168"/>
                    <a:ext cx="0" cy="288"/>
                  </a:xfrm>
                  <a:prstGeom prst="line">
                    <a:avLst/>
                  </a:prstGeom>
                  <a:noFill/>
                  <a:ln w="1143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" name="Rectangle 576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976"/>
                    <a:ext cx="1104" cy="67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FFFF"/>
                      </a:gs>
                      <a:gs pos="100000">
                        <a:srgbClr val="5E7676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/>
                    <a:endParaRPr lang="vi-VN"/>
                  </a:p>
                </p:txBody>
              </p:sp>
              <p:sp>
                <p:nvSpPr>
                  <p:cNvPr id="99" name="Line 577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240"/>
                    <a:ext cx="0" cy="192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" name="Line 578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1" name="Line 579"/>
                  <p:cNvSpPr>
                    <a:spLocks noChangeShapeType="1"/>
                  </p:cNvSpPr>
                  <p:nvPr/>
                </p:nvSpPr>
                <p:spPr bwMode="auto">
                  <a:xfrm>
                    <a:off x="3240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5" name="Line 580"/>
                <p:cNvSpPr>
                  <a:spLocks noChangeShapeType="1"/>
                </p:cNvSpPr>
                <p:nvPr/>
              </p:nvSpPr>
              <p:spPr bwMode="auto">
                <a:xfrm flipH="1">
                  <a:off x="1776" y="1645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Line 581"/>
                <p:cNvSpPr>
                  <a:spLocks noChangeShapeType="1"/>
                </p:cNvSpPr>
                <p:nvPr/>
              </p:nvSpPr>
              <p:spPr bwMode="auto">
                <a:xfrm flipH="1">
                  <a:off x="2719" y="1658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" name="AutoShape 582"/>
              <p:cNvSpPr>
                <a:spLocks noChangeArrowheads="1"/>
              </p:cNvSpPr>
              <p:nvPr/>
            </p:nvSpPr>
            <p:spPr bwMode="auto">
              <a:xfrm rot="5400000">
                <a:off x="1332" y="3684"/>
                <a:ext cx="96" cy="120"/>
              </a:xfrm>
              <a:prstGeom prst="flowChartOr">
                <a:avLst/>
              </a:prstGeom>
              <a:solidFill>
                <a:schemeClr val="accent1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8" name="Group 583"/>
            <p:cNvGrpSpPr>
              <a:grpSpLocks/>
            </p:cNvGrpSpPr>
            <p:nvPr/>
          </p:nvGrpSpPr>
          <p:grpSpPr bwMode="auto">
            <a:xfrm>
              <a:off x="3405" y="3176"/>
              <a:ext cx="666" cy="191"/>
              <a:chOff x="1245" y="3656"/>
              <a:chExt cx="666" cy="191"/>
            </a:xfrm>
          </p:grpSpPr>
          <p:grpSp>
            <p:nvGrpSpPr>
              <p:cNvPr id="82" name="Group 584"/>
              <p:cNvGrpSpPr>
                <a:grpSpLocks/>
              </p:cNvGrpSpPr>
              <p:nvPr/>
            </p:nvGrpSpPr>
            <p:grpSpPr bwMode="auto">
              <a:xfrm rot="10800000">
                <a:off x="1245" y="3656"/>
                <a:ext cx="666" cy="191"/>
                <a:chOff x="876" y="1536"/>
                <a:chExt cx="1939" cy="240"/>
              </a:xfrm>
            </p:grpSpPr>
            <p:grpSp>
              <p:nvGrpSpPr>
                <p:cNvPr id="84" name="Group 585"/>
                <p:cNvGrpSpPr>
                  <a:grpSpLocks/>
                </p:cNvGrpSpPr>
                <p:nvPr/>
              </p:nvGrpSpPr>
              <p:grpSpPr bwMode="auto">
                <a:xfrm rot="10800000">
                  <a:off x="876" y="1536"/>
                  <a:ext cx="1140" cy="240"/>
                  <a:chOff x="2364" y="2976"/>
                  <a:chExt cx="1140" cy="672"/>
                </a:xfrm>
              </p:grpSpPr>
              <p:sp>
                <p:nvSpPr>
                  <p:cNvPr id="87" name="Line 586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168"/>
                    <a:ext cx="0" cy="288"/>
                  </a:xfrm>
                  <a:prstGeom prst="line">
                    <a:avLst/>
                  </a:prstGeom>
                  <a:noFill/>
                  <a:ln w="1143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" name="Rectangle 587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976"/>
                    <a:ext cx="1104" cy="67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FFFF"/>
                      </a:gs>
                      <a:gs pos="100000">
                        <a:srgbClr val="5E7676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/>
                    <a:endParaRPr lang="vi-VN"/>
                  </a:p>
                </p:txBody>
              </p:sp>
              <p:sp>
                <p:nvSpPr>
                  <p:cNvPr id="89" name="Line 588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240"/>
                    <a:ext cx="0" cy="192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" name="Line 589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" name="Line 590"/>
                  <p:cNvSpPr>
                    <a:spLocks noChangeShapeType="1"/>
                  </p:cNvSpPr>
                  <p:nvPr/>
                </p:nvSpPr>
                <p:spPr bwMode="auto">
                  <a:xfrm>
                    <a:off x="3240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5" name="Line 591"/>
                <p:cNvSpPr>
                  <a:spLocks noChangeShapeType="1"/>
                </p:cNvSpPr>
                <p:nvPr/>
              </p:nvSpPr>
              <p:spPr bwMode="auto">
                <a:xfrm flipH="1">
                  <a:off x="1776" y="1645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Line 592"/>
                <p:cNvSpPr>
                  <a:spLocks noChangeShapeType="1"/>
                </p:cNvSpPr>
                <p:nvPr/>
              </p:nvSpPr>
              <p:spPr bwMode="auto">
                <a:xfrm flipH="1">
                  <a:off x="2719" y="1658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" name="AutoShape 593"/>
              <p:cNvSpPr>
                <a:spLocks noChangeArrowheads="1"/>
              </p:cNvSpPr>
              <p:nvPr/>
            </p:nvSpPr>
            <p:spPr bwMode="auto">
              <a:xfrm rot="5400000">
                <a:off x="1332" y="3684"/>
                <a:ext cx="96" cy="120"/>
              </a:xfrm>
              <a:prstGeom prst="flowChartOr">
                <a:avLst/>
              </a:prstGeom>
              <a:solidFill>
                <a:schemeClr val="accent1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9" name="Group 594"/>
            <p:cNvGrpSpPr>
              <a:grpSpLocks/>
            </p:cNvGrpSpPr>
            <p:nvPr/>
          </p:nvGrpSpPr>
          <p:grpSpPr bwMode="auto">
            <a:xfrm>
              <a:off x="3741" y="3176"/>
              <a:ext cx="666" cy="191"/>
              <a:chOff x="1245" y="3656"/>
              <a:chExt cx="666" cy="191"/>
            </a:xfrm>
          </p:grpSpPr>
          <p:grpSp>
            <p:nvGrpSpPr>
              <p:cNvPr id="72" name="Group 595"/>
              <p:cNvGrpSpPr>
                <a:grpSpLocks/>
              </p:cNvGrpSpPr>
              <p:nvPr/>
            </p:nvGrpSpPr>
            <p:grpSpPr bwMode="auto">
              <a:xfrm rot="10800000">
                <a:off x="1245" y="3656"/>
                <a:ext cx="666" cy="191"/>
                <a:chOff x="876" y="1536"/>
                <a:chExt cx="1939" cy="240"/>
              </a:xfrm>
            </p:grpSpPr>
            <p:grpSp>
              <p:nvGrpSpPr>
                <p:cNvPr id="74" name="Group 596"/>
                <p:cNvGrpSpPr>
                  <a:grpSpLocks/>
                </p:cNvGrpSpPr>
                <p:nvPr/>
              </p:nvGrpSpPr>
              <p:grpSpPr bwMode="auto">
                <a:xfrm rot="10800000">
                  <a:off x="876" y="1536"/>
                  <a:ext cx="1140" cy="240"/>
                  <a:chOff x="2364" y="2976"/>
                  <a:chExt cx="1140" cy="672"/>
                </a:xfrm>
              </p:grpSpPr>
              <p:sp>
                <p:nvSpPr>
                  <p:cNvPr id="77" name="Line 597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168"/>
                    <a:ext cx="0" cy="288"/>
                  </a:xfrm>
                  <a:prstGeom prst="line">
                    <a:avLst/>
                  </a:prstGeom>
                  <a:noFill/>
                  <a:ln w="1143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598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976"/>
                    <a:ext cx="1104" cy="67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FFFF"/>
                      </a:gs>
                      <a:gs pos="100000">
                        <a:srgbClr val="5E7676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/>
                    <a:endParaRPr lang="vi-VN"/>
                  </a:p>
                </p:txBody>
              </p:sp>
              <p:sp>
                <p:nvSpPr>
                  <p:cNvPr id="79" name="Line 599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240"/>
                    <a:ext cx="0" cy="192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Line 600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1" name="Line 601"/>
                  <p:cNvSpPr>
                    <a:spLocks noChangeShapeType="1"/>
                  </p:cNvSpPr>
                  <p:nvPr/>
                </p:nvSpPr>
                <p:spPr bwMode="auto">
                  <a:xfrm>
                    <a:off x="3240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5" name="Line 602"/>
                <p:cNvSpPr>
                  <a:spLocks noChangeShapeType="1"/>
                </p:cNvSpPr>
                <p:nvPr/>
              </p:nvSpPr>
              <p:spPr bwMode="auto">
                <a:xfrm flipH="1">
                  <a:off x="1776" y="1645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Line 603"/>
                <p:cNvSpPr>
                  <a:spLocks noChangeShapeType="1"/>
                </p:cNvSpPr>
                <p:nvPr/>
              </p:nvSpPr>
              <p:spPr bwMode="auto">
                <a:xfrm flipH="1">
                  <a:off x="2719" y="1658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" name="AutoShape 604"/>
              <p:cNvSpPr>
                <a:spLocks noChangeArrowheads="1"/>
              </p:cNvSpPr>
              <p:nvPr/>
            </p:nvSpPr>
            <p:spPr bwMode="auto">
              <a:xfrm rot="5400000">
                <a:off x="1332" y="3684"/>
                <a:ext cx="96" cy="120"/>
              </a:xfrm>
              <a:prstGeom prst="flowChartOr">
                <a:avLst/>
              </a:prstGeom>
              <a:solidFill>
                <a:schemeClr val="accent1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30" name="Group 605"/>
            <p:cNvGrpSpPr>
              <a:grpSpLocks/>
            </p:cNvGrpSpPr>
            <p:nvPr/>
          </p:nvGrpSpPr>
          <p:grpSpPr bwMode="auto">
            <a:xfrm>
              <a:off x="4077" y="3176"/>
              <a:ext cx="666" cy="191"/>
              <a:chOff x="1245" y="3656"/>
              <a:chExt cx="666" cy="191"/>
            </a:xfrm>
          </p:grpSpPr>
          <p:grpSp>
            <p:nvGrpSpPr>
              <p:cNvPr id="62" name="Group 606"/>
              <p:cNvGrpSpPr>
                <a:grpSpLocks/>
              </p:cNvGrpSpPr>
              <p:nvPr/>
            </p:nvGrpSpPr>
            <p:grpSpPr bwMode="auto">
              <a:xfrm rot="10800000">
                <a:off x="1245" y="3656"/>
                <a:ext cx="666" cy="191"/>
                <a:chOff x="876" y="1536"/>
                <a:chExt cx="1939" cy="240"/>
              </a:xfrm>
            </p:grpSpPr>
            <p:grpSp>
              <p:nvGrpSpPr>
                <p:cNvPr id="64" name="Group 607"/>
                <p:cNvGrpSpPr>
                  <a:grpSpLocks/>
                </p:cNvGrpSpPr>
                <p:nvPr/>
              </p:nvGrpSpPr>
              <p:grpSpPr bwMode="auto">
                <a:xfrm rot="10800000">
                  <a:off x="876" y="1536"/>
                  <a:ext cx="1140" cy="240"/>
                  <a:chOff x="2364" y="2976"/>
                  <a:chExt cx="1140" cy="672"/>
                </a:xfrm>
              </p:grpSpPr>
              <p:sp>
                <p:nvSpPr>
                  <p:cNvPr id="67" name="Line 608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168"/>
                    <a:ext cx="0" cy="288"/>
                  </a:xfrm>
                  <a:prstGeom prst="line">
                    <a:avLst/>
                  </a:prstGeom>
                  <a:noFill/>
                  <a:ln w="1143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8" name="Rectangle 609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976"/>
                    <a:ext cx="1104" cy="672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FFFF"/>
                      </a:gs>
                      <a:gs pos="100000">
                        <a:srgbClr val="5E7676"/>
                      </a:gs>
                    </a:gsLst>
                    <a:lin ang="540000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/>
                    <a:endParaRPr lang="vi-VN"/>
                  </a:p>
                </p:txBody>
              </p:sp>
              <p:sp>
                <p:nvSpPr>
                  <p:cNvPr id="69" name="Line 610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240"/>
                    <a:ext cx="0" cy="192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0" name="Line 611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" name="Line 612"/>
                  <p:cNvSpPr>
                    <a:spLocks noChangeShapeType="1"/>
                  </p:cNvSpPr>
                  <p:nvPr/>
                </p:nvSpPr>
                <p:spPr bwMode="auto">
                  <a:xfrm>
                    <a:off x="3240" y="3336"/>
                    <a:ext cx="16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" name="Line 613"/>
                <p:cNvSpPr>
                  <a:spLocks noChangeShapeType="1"/>
                </p:cNvSpPr>
                <p:nvPr/>
              </p:nvSpPr>
              <p:spPr bwMode="auto">
                <a:xfrm flipH="1">
                  <a:off x="1776" y="1645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Line 614"/>
                <p:cNvSpPr>
                  <a:spLocks noChangeShapeType="1"/>
                </p:cNvSpPr>
                <p:nvPr/>
              </p:nvSpPr>
              <p:spPr bwMode="auto">
                <a:xfrm flipH="1">
                  <a:off x="2719" y="1658"/>
                  <a:ext cx="96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" name="AutoShape 615"/>
              <p:cNvSpPr>
                <a:spLocks noChangeArrowheads="1"/>
              </p:cNvSpPr>
              <p:nvPr/>
            </p:nvSpPr>
            <p:spPr bwMode="auto">
              <a:xfrm rot="5400000">
                <a:off x="1332" y="3684"/>
                <a:ext cx="96" cy="120"/>
              </a:xfrm>
              <a:prstGeom prst="flowChartOr">
                <a:avLst/>
              </a:prstGeom>
              <a:solidFill>
                <a:schemeClr val="accent1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31" name="Line 616"/>
            <p:cNvSpPr>
              <a:spLocks noChangeShapeType="1"/>
            </p:cNvSpPr>
            <p:nvPr/>
          </p:nvSpPr>
          <p:spPr bwMode="auto">
            <a:xfrm>
              <a:off x="2384" y="2736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617"/>
            <p:cNvSpPr>
              <a:spLocks noChangeShapeType="1"/>
            </p:cNvSpPr>
            <p:nvPr/>
          </p:nvSpPr>
          <p:spPr bwMode="auto">
            <a:xfrm>
              <a:off x="3840" y="2728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618"/>
            <p:cNvSpPr>
              <a:spLocks noChangeShapeType="1"/>
            </p:cNvSpPr>
            <p:nvPr/>
          </p:nvSpPr>
          <p:spPr bwMode="auto">
            <a:xfrm>
              <a:off x="3600" y="1008"/>
              <a:ext cx="354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619"/>
            <p:cNvSpPr>
              <a:spLocks noChangeShapeType="1"/>
            </p:cNvSpPr>
            <p:nvPr/>
          </p:nvSpPr>
          <p:spPr bwMode="auto">
            <a:xfrm>
              <a:off x="2640" y="1008"/>
              <a:ext cx="19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620" descr="Light vertical"/>
            <p:cNvSpPr>
              <a:spLocks noChangeArrowheads="1"/>
            </p:cNvSpPr>
            <p:nvPr/>
          </p:nvSpPr>
          <p:spPr bwMode="auto">
            <a:xfrm>
              <a:off x="2810" y="893"/>
              <a:ext cx="91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6" name="Rectangle 621" descr="Narrow vertical"/>
            <p:cNvSpPr>
              <a:spLocks noChangeArrowheads="1"/>
            </p:cNvSpPr>
            <p:nvPr/>
          </p:nvSpPr>
          <p:spPr bwMode="auto">
            <a:xfrm>
              <a:off x="4599" y="1632"/>
              <a:ext cx="800" cy="336"/>
            </a:xfrm>
            <a:prstGeom prst="rect">
              <a:avLst/>
            </a:prstGeom>
            <a:pattFill prst="narVert">
              <a:fgClr>
                <a:schemeClr val="tx1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" name="Rectangle 622"/>
            <p:cNvSpPr>
              <a:spLocks noChangeArrowheads="1"/>
            </p:cNvSpPr>
            <p:nvPr/>
          </p:nvSpPr>
          <p:spPr bwMode="auto">
            <a:xfrm>
              <a:off x="4553" y="1536"/>
              <a:ext cx="39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8" name="Rectangle 623"/>
            <p:cNvSpPr>
              <a:spLocks noChangeArrowheads="1"/>
            </p:cNvSpPr>
            <p:nvPr/>
          </p:nvSpPr>
          <p:spPr bwMode="auto">
            <a:xfrm>
              <a:off x="4553" y="1344"/>
              <a:ext cx="39" cy="816"/>
            </a:xfrm>
            <a:prstGeom prst="rect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9" name="Rectangle 624"/>
            <p:cNvSpPr>
              <a:spLocks noChangeArrowheads="1"/>
            </p:cNvSpPr>
            <p:nvPr/>
          </p:nvSpPr>
          <p:spPr bwMode="auto">
            <a:xfrm>
              <a:off x="4494" y="2064"/>
              <a:ext cx="59" cy="9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0" name="Rectangle 625"/>
            <p:cNvSpPr>
              <a:spLocks noChangeArrowheads="1"/>
            </p:cNvSpPr>
            <p:nvPr/>
          </p:nvSpPr>
          <p:spPr bwMode="auto">
            <a:xfrm>
              <a:off x="5392" y="1344"/>
              <a:ext cx="39" cy="816"/>
            </a:xfrm>
            <a:prstGeom prst="rect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1" name="Rectangle 626"/>
            <p:cNvSpPr>
              <a:spLocks noChangeArrowheads="1"/>
            </p:cNvSpPr>
            <p:nvPr/>
          </p:nvSpPr>
          <p:spPr bwMode="auto">
            <a:xfrm>
              <a:off x="5431" y="2064"/>
              <a:ext cx="59" cy="9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2" name="Rectangle 627"/>
            <p:cNvSpPr>
              <a:spLocks noChangeArrowheads="1"/>
            </p:cNvSpPr>
            <p:nvPr/>
          </p:nvSpPr>
          <p:spPr bwMode="auto">
            <a:xfrm>
              <a:off x="4526" y="1440"/>
              <a:ext cx="937" cy="96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3" name="AutoShape 628"/>
            <p:cNvSpPr>
              <a:spLocks noChangeArrowheads="1"/>
            </p:cNvSpPr>
            <p:nvPr/>
          </p:nvSpPr>
          <p:spPr bwMode="auto">
            <a:xfrm>
              <a:off x="4608" y="1440"/>
              <a:ext cx="78" cy="336"/>
            </a:xfrm>
            <a:custGeom>
              <a:avLst/>
              <a:gdLst>
                <a:gd name="T0" fmla="*/ 0 w 21600"/>
                <a:gd name="T1" fmla="*/ 3 h 21600"/>
                <a:gd name="T2" fmla="*/ 0 w 21600"/>
                <a:gd name="T3" fmla="*/ 5 h 21600"/>
                <a:gd name="T4" fmla="*/ 0 w 21600"/>
                <a:gd name="T5" fmla="*/ 3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31 w 21600"/>
                <a:gd name="T13" fmla="*/ 4500 h 21600"/>
                <a:gd name="T14" fmla="*/ 17169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629"/>
            <p:cNvSpPr>
              <a:spLocks noChangeShapeType="1"/>
            </p:cNvSpPr>
            <p:nvPr/>
          </p:nvSpPr>
          <p:spPr bwMode="auto">
            <a:xfrm>
              <a:off x="4656" y="1488"/>
              <a:ext cx="91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630"/>
            <p:cNvSpPr>
              <a:spLocks noChangeShapeType="1"/>
            </p:cNvSpPr>
            <p:nvPr/>
          </p:nvSpPr>
          <p:spPr bwMode="auto">
            <a:xfrm>
              <a:off x="5568" y="1479"/>
              <a:ext cx="0" cy="1785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631"/>
            <p:cNvSpPr>
              <a:spLocks noChangeShapeType="1"/>
            </p:cNvSpPr>
            <p:nvPr/>
          </p:nvSpPr>
          <p:spPr bwMode="auto">
            <a:xfrm>
              <a:off x="5568" y="1488"/>
              <a:ext cx="0" cy="240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632"/>
            <p:cNvSpPr>
              <a:spLocks noChangeArrowheads="1"/>
            </p:cNvSpPr>
            <p:nvPr/>
          </p:nvSpPr>
          <p:spPr bwMode="auto">
            <a:xfrm>
              <a:off x="4514" y="1872"/>
              <a:ext cx="39" cy="48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8" name="Rectangle 633"/>
            <p:cNvSpPr>
              <a:spLocks noChangeArrowheads="1"/>
            </p:cNvSpPr>
            <p:nvPr/>
          </p:nvSpPr>
          <p:spPr bwMode="auto">
            <a:xfrm>
              <a:off x="5431" y="1872"/>
              <a:ext cx="39" cy="48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9" name="Line 634"/>
            <p:cNvSpPr>
              <a:spLocks noChangeShapeType="1"/>
            </p:cNvSpPr>
            <p:nvPr/>
          </p:nvSpPr>
          <p:spPr bwMode="auto">
            <a:xfrm>
              <a:off x="5138" y="1488"/>
              <a:ext cx="118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635"/>
            <p:cNvSpPr>
              <a:spLocks noChangeShapeType="1"/>
            </p:cNvSpPr>
            <p:nvPr/>
          </p:nvSpPr>
          <p:spPr bwMode="auto">
            <a:xfrm>
              <a:off x="4416" y="1545"/>
              <a:ext cx="0" cy="192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636"/>
            <p:cNvSpPr>
              <a:spLocks noChangeShapeType="1"/>
            </p:cNvSpPr>
            <p:nvPr/>
          </p:nvSpPr>
          <p:spPr bwMode="auto">
            <a:xfrm>
              <a:off x="4416" y="987"/>
              <a:ext cx="0" cy="912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637"/>
            <p:cNvSpPr>
              <a:spLocks noChangeShapeType="1"/>
            </p:cNvSpPr>
            <p:nvPr/>
          </p:nvSpPr>
          <p:spPr bwMode="auto">
            <a:xfrm>
              <a:off x="4416" y="1893"/>
              <a:ext cx="117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638"/>
            <p:cNvSpPr txBox="1">
              <a:spLocks noChangeArrowheads="1"/>
            </p:cNvSpPr>
            <p:nvPr/>
          </p:nvSpPr>
          <p:spPr bwMode="auto">
            <a:xfrm>
              <a:off x="4924" y="1200"/>
              <a:ext cx="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.VnTimeH" pitchFamily="34" charset="0"/>
                </a:rPr>
                <a:t>C</a:t>
              </a:r>
            </a:p>
          </p:txBody>
        </p:sp>
        <p:sp>
          <p:nvSpPr>
            <p:cNvPr id="54" name="Text Box 639"/>
            <p:cNvSpPr txBox="1">
              <a:spLocks noChangeArrowheads="1"/>
            </p:cNvSpPr>
            <p:nvPr/>
          </p:nvSpPr>
          <p:spPr bwMode="auto">
            <a:xfrm>
              <a:off x="4416" y="1200"/>
              <a:ext cx="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.VnTimeH" pitchFamily="34" charset="0"/>
                </a:rPr>
                <a:t>M</a:t>
              </a:r>
            </a:p>
          </p:txBody>
        </p:sp>
        <p:sp>
          <p:nvSpPr>
            <p:cNvPr id="55" name="Text Box 640"/>
            <p:cNvSpPr txBox="1">
              <a:spLocks noChangeArrowheads="1"/>
            </p:cNvSpPr>
            <p:nvPr/>
          </p:nvSpPr>
          <p:spPr bwMode="auto">
            <a:xfrm>
              <a:off x="5451" y="1200"/>
              <a:ext cx="9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.VnTimeH" pitchFamily="34" charset="0"/>
                </a:rPr>
                <a:t>N</a:t>
              </a:r>
            </a:p>
          </p:txBody>
        </p:sp>
        <p:sp>
          <p:nvSpPr>
            <p:cNvPr id="56" name="Text Box 641"/>
            <p:cNvSpPr txBox="1">
              <a:spLocks noChangeArrowheads="1"/>
            </p:cNvSpPr>
            <p:nvPr/>
          </p:nvSpPr>
          <p:spPr bwMode="auto">
            <a:xfrm>
              <a:off x="4416" y="1632"/>
              <a:ext cx="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.VnTimeH" pitchFamily="34" charset="0"/>
                </a:rPr>
                <a:t>A</a:t>
              </a:r>
            </a:p>
          </p:txBody>
        </p:sp>
        <p:sp>
          <p:nvSpPr>
            <p:cNvPr id="57" name="Text Box 642"/>
            <p:cNvSpPr txBox="1">
              <a:spLocks noChangeArrowheads="1"/>
            </p:cNvSpPr>
            <p:nvPr/>
          </p:nvSpPr>
          <p:spPr bwMode="auto">
            <a:xfrm>
              <a:off x="5431" y="1632"/>
              <a:ext cx="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.VnTimeH" pitchFamily="34" charset="0"/>
                </a:rPr>
                <a:t>B</a:t>
              </a:r>
            </a:p>
          </p:txBody>
        </p:sp>
        <p:pic>
          <p:nvPicPr>
            <p:cNvPr id="59" name="Picture 64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76" y="3072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64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776" y="2928"/>
              <a:ext cx="864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45494" name="Object 438"/>
          <p:cNvGraphicFramePr>
            <a:graphicFrameLocks noChangeAspect="1"/>
          </p:cNvGraphicFramePr>
          <p:nvPr/>
        </p:nvGraphicFramePr>
        <p:xfrm>
          <a:off x="7010400" y="4267200"/>
          <a:ext cx="15240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7" imgW="164885" imgH="164885" progId="Equation.3">
                  <p:embed/>
                </p:oleObj>
              </mc:Choice>
              <mc:Fallback>
                <p:oleObj name="Equation" r:id="rId7" imgW="164885" imgH="164885" progId="Equation.3">
                  <p:embed/>
                  <p:pic>
                    <p:nvPicPr>
                      <p:cNvPr id="0" name="Object 4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267200"/>
                        <a:ext cx="1524000" cy="1473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5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5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FSB_Background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8763000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I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GIỚI 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THIỆU DỤNG CỤ THỰC HÀNH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3400" y="990600"/>
            <a:ext cx="8458200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Một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Một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6V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0-6V.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Một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vôn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GHĐ 6V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ĐCNN 0,1V.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Một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GHĐ 1,5A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ĐCNN 0,01A.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Bảy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Một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FSB_Background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0" y="80963"/>
            <a:ext cx="8077200" cy="6762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II.NỘI 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DUNG THỰC HÀNH </a:t>
            </a:r>
          </a:p>
        </p:txBody>
      </p:sp>
      <p:sp>
        <p:nvSpPr>
          <p:cNvPr id="5" name="Rectangle 53"/>
          <p:cNvSpPr/>
          <p:nvPr/>
        </p:nvSpPr>
        <p:spPr>
          <a:xfrm>
            <a:off x="76200" y="914400"/>
            <a:ext cx="431849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sơ đồ mạch điện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2362200" y="2588419"/>
            <a:ext cx="4981575" cy="2286000"/>
            <a:chOff x="2304" y="1632"/>
            <a:chExt cx="3138" cy="1440"/>
          </a:xfrm>
        </p:grpSpPr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2352" y="2064"/>
              <a:ext cx="432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560" y="1640"/>
              <a:ext cx="0" cy="432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2584" y="2448"/>
              <a:ext cx="0" cy="384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2584" y="2832"/>
              <a:ext cx="336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 flipV="1">
              <a:off x="2912" y="2648"/>
              <a:ext cx="288" cy="192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>
              <a:off x="3232" y="2832"/>
              <a:ext cx="528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4192" y="2832"/>
              <a:ext cx="123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2560" y="1648"/>
              <a:ext cx="720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3280" y="1640"/>
              <a:ext cx="0" cy="528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3280" y="2160"/>
              <a:ext cx="43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4144" y="2160"/>
              <a:ext cx="336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4480" y="1680"/>
              <a:ext cx="0" cy="48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4480" y="1680"/>
              <a:ext cx="43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5424" y="2304"/>
              <a:ext cx="0" cy="549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26"/>
            <p:cNvSpPr>
              <a:spLocks noChangeArrowheads="1"/>
            </p:cNvSpPr>
            <p:nvPr/>
          </p:nvSpPr>
          <p:spPr bwMode="auto">
            <a:xfrm>
              <a:off x="3712" y="1968"/>
              <a:ext cx="432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latin typeface=".VnTimeH" pitchFamily="34" charset="0"/>
                </a:rPr>
                <a:t>V</a:t>
              </a: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3280" y="1648"/>
              <a:ext cx="19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4"/>
            <p:cNvSpPr>
              <a:spLocks noChangeShapeType="1"/>
            </p:cNvSpPr>
            <p:nvPr/>
          </p:nvSpPr>
          <p:spPr bwMode="auto">
            <a:xfrm>
              <a:off x="4384" y="1680"/>
              <a:ext cx="9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 flipH="1">
              <a:off x="3688" y="2736"/>
              <a:ext cx="144" cy="192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 flipH="1">
              <a:off x="4112" y="2736"/>
              <a:ext cx="144" cy="192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auto">
            <a:xfrm>
              <a:off x="2944" y="244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27" name="Text Box 46"/>
            <p:cNvSpPr txBox="1">
              <a:spLocks noChangeArrowheads="1"/>
            </p:cNvSpPr>
            <p:nvPr/>
          </p:nvSpPr>
          <p:spPr bwMode="auto">
            <a:xfrm>
              <a:off x="3640" y="244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A</a:t>
              </a:r>
            </a:p>
          </p:txBody>
        </p:sp>
        <p:sp>
          <p:nvSpPr>
            <p:cNvPr id="28" name="Text Box 47"/>
            <p:cNvSpPr txBox="1">
              <a:spLocks noChangeArrowheads="1"/>
            </p:cNvSpPr>
            <p:nvPr/>
          </p:nvSpPr>
          <p:spPr bwMode="auto">
            <a:xfrm>
              <a:off x="4088" y="244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B</a:t>
              </a:r>
            </a:p>
          </p:txBody>
        </p:sp>
        <p:sp>
          <p:nvSpPr>
            <p:cNvPr id="29" name="Text Box 48"/>
            <p:cNvSpPr txBox="1">
              <a:spLocks noChangeArrowheads="1"/>
            </p:cNvSpPr>
            <p:nvPr/>
          </p:nvSpPr>
          <p:spPr bwMode="auto">
            <a:xfrm>
              <a:off x="3656" y="283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  <p:sp>
          <p:nvSpPr>
            <p:cNvPr id="30" name="Text Box 49"/>
            <p:cNvSpPr txBox="1">
              <a:spLocks noChangeArrowheads="1"/>
            </p:cNvSpPr>
            <p:nvPr/>
          </p:nvSpPr>
          <p:spPr bwMode="auto">
            <a:xfrm>
              <a:off x="4096" y="278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31" name="Line 51"/>
            <p:cNvSpPr>
              <a:spLocks noChangeShapeType="1"/>
            </p:cNvSpPr>
            <p:nvPr/>
          </p:nvSpPr>
          <p:spPr bwMode="auto">
            <a:xfrm>
              <a:off x="4384" y="1680"/>
              <a:ext cx="19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52"/>
            <p:cNvSpPr>
              <a:spLocks noChangeShapeType="1"/>
            </p:cNvSpPr>
            <p:nvPr/>
          </p:nvSpPr>
          <p:spPr bwMode="auto">
            <a:xfrm>
              <a:off x="3301" y="1632"/>
              <a:ext cx="192" cy="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53"/>
            <p:cNvSpPr>
              <a:spLocks noChangeArrowheads="1"/>
            </p:cNvSpPr>
            <p:nvPr/>
          </p:nvSpPr>
          <p:spPr bwMode="auto">
            <a:xfrm>
              <a:off x="4608" y="2160"/>
              <a:ext cx="720" cy="240"/>
            </a:xfrm>
            <a:prstGeom prst="rect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4" name="Line 54"/>
            <p:cNvSpPr>
              <a:spLocks noChangeShapeType="1"/>
            </p:cNvSpPr>
            <p:nvPr/>
          </p:nvSpPr>
          <p:spPr bwMode="auto">
            <a:xfrm>
              <a:off x="4896" y="1680"/>
              <a:ext cx="0" cy="480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55"/>
            <p:cNvSpPr>
              <a:spLocks noChangeShapeType="1"/>
            </p:cNvSpPr>
            <p:nvPr/>
          </p:nvSpPr>
          <p:spPr bwMode="auto">
            <a:xfrm>
              <a:off x="5280" y="2304"/>
              <a:ext cx="162" cy="9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56"/>
            <p:cNvSpPr txBox="1">
              <a:spLocks noChangeArrowheads="1"/>
            </p:cNvSpPr>
            <p:nvPr/>
          </p:nvSpPr>
          <p:spPr bwMode="auto">
            <a:xfrm>
              <a:off x="3456" y="216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37" name="Text Box 57"/>
            <p:cNvSpPr txBox="1">
              <a:spLocks noChangeArrowheads="1"/>
            </p:cNvSpPr>
            <p:nvPr/>
          </p:nvSpPr>
          <p:spPr bwMode="auto">
            <a:xfrm>
              <a:off x="2304" y="240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38" name="Text Box 58"/>
            <p:cNvSpPr txBox="1">
              <a:spLocks noChangeArrowheads="1"/>
            </p:cNvSpPr>
            <p:nvPr/>
          </p:nvSpPr>
          <p:spPr bwMode="auto">
            <a:xfrm>
              <a:off x="2304" y="182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39" name="Text Box 59"/>
            <p:cNvSpPr txBox="1">
              <a:spLocks noChangeArrowheads="1"/>
            </p:cNvSpPr>
            <p:nvPr/>
          </p:nvSpPr>
          <p:spPr bwMode="auto">
            <a:xfrm>
              <a:off x="4128" y="211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</p:grpSp>
      <p:sp>
        <p:nvSpPr>
          <p:cNvPr id="40" name="Hình chữ nhật 39"/>
          <p:cNvSpPr/>
          <p:nvPr/>
        </p:nvSpPr>
        <p:spPr>
          <a:xfrm>
            <a:off x="4191000" y="2436019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8006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7334" name="Rectangle 3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35" name="AutoShape 4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36" name="Rectangle 5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7337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38" name="Oval 7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39" name="Arc 8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0" name="Text Box 9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7341" name="Line 10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2" name="Line 11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3" name="Line 12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4" name="Line 13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5" name="Line 14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6" name="Line 15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7" name="Line 16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8" name="Line 17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9" name="Line 18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0" name="Line 19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1" name="Line 20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2" name="Line 21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3" name="Line 22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4" name="Line 23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5" name="Line 24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6" name="Line 25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7" name="Text Box 26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7358" name="Text Box 27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7359" name="Text Box 28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7360" name="Text Box 29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7361" name="AutoShape 30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95" name="Rectangle 31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363" name="AutoShape 32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7372" name="Arc 34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" name="Freeform 35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" name="Freeform 36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65" name="Oval 37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7366" name="Oval 38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67" name="Oval 39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68" name="Text Box 40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7369" name="Text Box 41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7370" name="Text Box 42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7371" name="Rectangle 43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7172" name="Line 46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Line 47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Line 48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Text Box 65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7176" name="Text Box 66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7177" name="Line 67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68"/>
          <p:cNvGrpSpPr>
            <a:grpSpLocks/>
          </p:cNvGrpSpPr>
          <p:nvPr/>
        </p:nvGrpSpPr>
        <p:grpSpPr bwMode="auto">
          <a:xfrm>
            <a:off x="2743200" y="4829175"/>
            <a:ext cx="838200" cy="787400"/>
            <a:chOff x="3120" y="1968"/>
            <a:chExt cx="576" cy="400"/>
          </a:xfrm>
        </p:grpSpPr>
        <p:sp>
          <p:nvSpPr>
            <p:cNvPr id="7332" name="Line 69"/>
            <p:cNvSpPr>
              <a:spLocks noChangeShapeType="1"/>
            </p:cNvSpPr>
            <p:nvPr/>
          </p:nvSpPr>
          <p:spPr bwMode="auto">
            <a:xfrm flipV="1">
              <a:off x="3408" y="1968"/>
              <a:ext cx="288" cy="192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33" name="Line 70"/>
            <p:cNvSpPr>
              <a:spLocks noChangeShapeType="1"/>
            </p:cNvSpPr>
            <p:nvPr/>
          </p:nvSpPr>
          <p:spPr bwMode="auto">
            <a:xfrm flipV="1">
              <a:off x="3120" y="2176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Line 71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7329" name="Oval 73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7330" name="Line 74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31" name="Line 75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1" name="Line 76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2" name="Line 77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3" name="Line 78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4" name="Line 79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5" name="Line 80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7269" name="Text Box 82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7270" name="Oval 83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7271" name="Rectangle 84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7272" name="Rectangle 85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73" name="Rectangle 86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74" name="Oval 87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75" name="Text Box 88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7276" name="Oval 89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77" name="Arc 90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" name="Line 91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79" name="Text Box 92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7280" name="Text Box 93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7281" name="Line 94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Line 95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Line 96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Line 97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5" name="Line 98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Line 99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Line 100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Line 101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Line 102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Line 103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Line 104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Line 105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Line 106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Line 107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5" name="Line 108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Line 109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7" name="Line 110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Line 111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Line 112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Line 113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Line 114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Line 115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Line 116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Line 117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5" name="Line 118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Line 119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7" name="Line 120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Line 121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09" name="Line 122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Line 123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11" name="Text Box 124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7312" name="Text Box 125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7313" name="Text Box 126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7314" name="Text Box 127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7315" name="Text Box 128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7316" name="AutoShape 129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17" name="Rectangle 130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18" name="Rectangle 131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7319" name="Rectangle 132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20" name="AutoShape 133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1" name="Arc 134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2" name="Freeform 135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23" name="Freeform 136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24" name="AutoShape 137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5" name="Oval 138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26" name="Oval 139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327" name="Text Box 140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7328" name="Text Box 141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7" name="Group 142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7266" name="Oval 143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7267" name="Line 144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Line 145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8" name="Text Box 148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7189" name="Text Box 149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7190" name="Line 150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1" name="Line 151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" name="Group 153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9" name="Group 154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0" name="Group 155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7261" name="Line 156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2" name="Rectangle 157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7263" name="Line 158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4" name="Line 159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5" name="Line 160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59" name="Line 161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Line 162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57" name="AutoShape 163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1" name="Group 164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2" name="Group 165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3" name="Group 166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7251" name="Line 167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2" name="Rectangle 168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7253" name="Line 169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4" name="Line 170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5" name="Line 171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49" name="Line 172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Line 173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47" name="AutoShape 174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" name="Group 175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5" name="Group 176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6" name="Group 177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7241" name="Line 178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2" name="Rectangle 179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7243" name="Line 180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4" name="Line 181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5" name="Line 182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39" name="Line 183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Line 184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37" name="AutoShape 185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" name="Group 186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8" name="Group 187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9" name="Group 188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7231" name="Line 189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2" name="Rectangle 190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7233" name="Line 191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4" name="Line 192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5" name="Line 193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29" name="Line 194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Line 195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27" name="AutoShape 196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7196" name="Line 197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7" name="Line 198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0" name="Line 203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1" name="Line 204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Rectangle 202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3" name="Rectangle 206" descr="Narrow vertical"/>
          <p:cNvSpPr>
            <a:spLocks noChangeArrowheads="1"/>
          </p:cNvSpPr>
          <p:nvPr/>
        </p:nvSpPr>
        <p:spPr bwMode="auto">
          <a:xfrm>
            <a:off x="7289800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4" name="Rectangle 207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5" name="Rectangle 208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6" name="Rectangle 209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7" name="Rectangle 210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8" name="Rectangle 211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09" name="Rectangle 212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10" name="AutoShape 213"/>
          <p:cNvSpPr>
            <a:spLocks noChangeArrowheads="1"/>
          </p:cNvSpPr>
          <p:nvPr/>
        </p:nvSpPr>
        <p:spPr bwMode="auto">
          <a:xfrm>
            <a:off x="7847013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214"/>
          <p:cNvSpPr>
            <a:spLocks noChangeShapeType="1"/>
          </p:cNvSpPr>
          <p:nvPr/>
        </p:nvSpPr>
        <p:spPr bwMode="auto">
          <a:xfrm>
            <a:off x="7940675" y="2362200"/>
            <a:ext cx="8985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2" name="Line 215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3" name="Line 216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217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15" name="Rectangle 218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216" name="Line 219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7" name="Line 220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8" name="Line 221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9" name="Line 222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0" name="Text Box 223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7221" name="Text Box 224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7222" name="Text Box 225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7223" name="Text Box 226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7224" name="Text Box 227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pic>
        <p:nvPicPr>
          <p:cNvPr id="7225" name="Picture 2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" name="Rectangle 206"/>
          <p:cNvSpPr/>
          <p:nvPr/>
        </p:nvSpPr>
        <p:spPr>
          <a:xfrm>
            <a:off x="228600" y="228600"/>
            <a:ext cx="662232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Mắc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mạch điện theo sơ đồ đã vẽ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8006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8361" name="Rectangle 4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62" name="AutoShape 5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63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8364" name="Rectangle 7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65" name="Oval 8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66" name="Arc 9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67" name="Text Box 10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8368" name="Line 11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9" name="Line 12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0" name="Line 13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1" name="Line 14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2" name="Line 15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3" name="Line 16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4" name="Line 17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5" name="Line 18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6" name="Line 19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7" name="Line 20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8" name="Line 21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79" name="Line 22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0" name="Line 23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1" name="Line 24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2" name="Line 25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3" name="Line 26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84" name="Text Box 27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8385" name="Text Box 28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8386" name="Text Box 29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8387" name="Text Box 30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8388" name="AutoShape 31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20" name="Rectangle 32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390" name="AutoShape 33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8399" name="Arc 35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" name="Freeform 36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" name="Freeform 37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2" name="Oval 38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8393" name="Oval 39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94" name="Oval 40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95" name="Text Box 41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8396" name="Text Box 42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8397" name="Text Box 43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8398" name="Rectangle 44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8196" name="Line 45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7" name="Line 46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" name="Line 47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9" name="Text Box 48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8200" name="Text Box 49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8201" name="Line 50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2743200" y="4829175"/>
            <a:ext cx="838200" cy="787400"/>
            <a:chOff x="3120" y="1968"/>
            <a:chExt cx="576" cy="400"/>
          </a:xfrm>
        </p:grpSpPr>
        <p:sp>
          <p:nvSpPr>
            <p:cNvPr id="8359" name="Line 52"/>
            <p:cNvSpPr>
              <a:spLocks noChangeShapeType="1"/>
            </p:cNvSpPr>
            <p:nvPr/>
          </p:nvSpPr>
          <p:spPr bwMode="auto">
            <a:xfrm flipV="1">
              <a:off x="3408" y="1968"/>
              <a:ext cx="288" cy="192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60" name="Line 53"/>
            <p:cNvSpPr>
              <a:spLocks noChangeShapeType="1"/>
            </p:cNvSpPr>
            <p:nvPr/>
          </p:nvSpPr>
          <p:spPr bwMode="auto">
            <a:xfrm flipV="1">
              <a:off x="3120" y="2176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3" name="Line 54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8356" name="Oval 56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8357" name="Line 57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8" name="Line 58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5" name="Line 59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6" name="Line 60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7" name="Line 61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8" name="Line 62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9" name="Line 63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8296" name="Text Box 65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8297" name="Oval 66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8298" name="Rectangle 67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8299" name="Rectangle 68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00" name="Rectangle 69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01" name="Oval 70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02" name="Text Box 71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8303" name="Oval 72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04" name="Arc 73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" name="Line 74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6" name="Text Box 75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8307" name="Text Box 76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8308" name="Line 77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Line 78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0" name="Line 79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1" name="Line 80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2" name="Line 81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3" name="Line 82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4" name="Line 83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5" name="Line 84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6" name="Line 85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7" name="Line 86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8" name="Line 87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9" name="Line 88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0" name="Line 89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1" name="Line 90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2" name="Line 91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3" name="Line 92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4" name="Line 93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5" name="Line 94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6" name="Line 95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7" name="Line 96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8" name="Line 97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9" name="Line 98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0" name="Line 99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1" name="Line 100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2" name="Line 101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3" name="Line 102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4" name="Line 103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5" name="Line 104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6" name="Line 105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7" name="Line 106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38" name="Text Box 107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8339" name="Text Box 108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8340" name="Text Box 109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8341" name="Text Box 110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8342" name="Text Box 111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8343" name="AutoShape 112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44" name="Rectangle 113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45" name="Rectangle 114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8346" name="Rectangle 115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47" name="AutoShape 116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48" name="Arc 117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49" name="Freeform 118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0" name="Freeform 119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51" name="AutoShape 120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2" name="Oval 121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53" name="Oval 122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354" name="Text Box 123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8355" name="Text Box 124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7" name="Group 125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8293" name="Oval 126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8294" name="Line 127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5" name="Line 128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2" name="Text Box 129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8213" name="Text Box 130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8214" name="Line 131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5" name="Line 132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" name="Group 133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9" name="Group 134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0" name="Group 135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8288" name="Line 136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8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8290" name="Line 138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1" name="Line 139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2" name="Line 140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86" name="Line 141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Line 142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84" name="AutoShape 143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1" name="Group 144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2" name="Group 145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3" name="Group 146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8278" name="Line 147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9" name="Rectangle 148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8280" name="Line 149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81" name="Line 150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82" name="Line 151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76" name="Line 152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Line 153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74" name="AutoShape 154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" name="Group 155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5" name="Group 156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6" name="Group 157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8268" name="Line 158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69" name="Rectangle 159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8270" name="Line 160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1" name="Line 161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72" name="Line 162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66" name="Line 163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Line 164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64" name="AutoShape 165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" name="Group 166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8" name="Group 167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9" name="Group 168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8258" name="Line 169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9" name="Rectangle 170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8260" name="Line 171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61" name="Line 172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62" name="Line 173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56" name="Line 174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Line 175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54" name="AutoShape 176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8220" name="Line 177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1" name="Line 178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4" name="Line 181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5" name="Line 182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6" name="Rectangle 183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27" name="Rectangle 184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28" name="Rectangle 185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29" name="Rectangle 186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30" name="Rectangle 187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31" name="Rectangle 188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32" name="Rectangle 189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33" name="Rectangle 190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34" name="AutoShape 191"/>
          <p:cNvSpPr>
            <a:spLocks noChangeArrowheads="1"/>
          </p:cNvSpPr>
          <p:nvPr/>
        </p:nvSpPr>
        <p:spPr bwMode="auto">
          <a:xfrm>
            <a:off x="7847013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Line 192"/>
          <p:cNvSpPr>
            <a:spLocks noChangeShapeType="1"/>
          </p:cNvSpPr>
          <p:nvPr/>
        </p:nvSpPr>
        <p:spPr bwMode="auto">
          <a:xfrm>
            <a:off x="7940675" y="2362200"/>
            <a:ext cx="8985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6" name="Line 193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7" name="Line 194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8" name="Rectangle 195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39" name="Rectangle 196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240" name="Line 197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1" name="Line 198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2" name="Line 199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3" name="Line 200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4" name="Text Box 201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8245" name="Text Box 202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8246" name="Text Box 203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8247" name="Text Box 204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8248" name="Text Box 205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pic>
        <p:nvPicPr>
          <p:cNvPr id="8249" name="Picture 2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495" name="Line 207"/>
          <p:cNvSpPr>
            <a:spLocks noChangeShapeType="1"/>
          </p:cNvSpPr>
          <p:nvPr/>
        </p:nvSpPr>
        <p:spPr bwMode="auto">
          <a:xfrm>
            <a:off x="7924800" y="1295400"/>
            <a:ext cx="9525" cy="914400"/>
          </a:xfrm>
          <a:prstGeom prst="line">
            <a:avLst/>
          </a:prstGeom>
          <a:noFill/>
          <a:ln w="38100">
            <a:solidFill>
              <a:srgbClr val="F00A2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0" y="0"/>
            <a:ext cx="9084538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Lần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lượt đặt các giá trị hiệu điện thế khác nhau tăng dần từ </a:t>
            </a:r>
          </a:p>
          <a:p>
            <a:pPr>
              <a:spcBef>
                <a:spcPct val="50000"/>
              </a:spcBef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0 đến 5V vào hai đầu dây dẫn 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152400" y="5410200"/>
            <a:ext cx="8766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4....Đo và ghi cường độ dòng điện chạy qua dây dẫn ứng với mỗi HĐT vào bẳng kết quả của báo cáo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228600" y="6324600"/>
            <a:ext cx="7245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Hoàn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thành báo cáo thực hành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theo 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ẫu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SGK Trang10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4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762000"/>
          </a:xfr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vi-VN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DÙNG MÁY CHO CÁC EM THỰC HÀNH</a:t>
            </a:r>
            <a:endParaRPr lang="en-US" sz="2400" b="1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16" descr="n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562600"/>
            <a:ext cx="792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7" descr="ho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676400"/>
            <a:ext cx="381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8" descr="ho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1447800"/>
            <a:ext cx="381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9" descr="EARTH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3733800"/>
            <a:ext cx="8382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20" descr="EARTH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3657600"/>
            <a:ext cx="8382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Line 23"/>
          <p:cNvSpPr>
            <a:spLocks noChangeShapeType="1"/>
          </p:cNvSpPr>
          <p:nvPr/>
        </p:nvSpPr>
        <p:spPr bwMode="auto">
          <a:xfrm rot="1070359" flipV="1">
            <a:off x="3757613" y="2922588"/>
            <a:ext cx="484187" cy="1111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5" name="Line 24"/>
          <p:cNvSpPr>
            <a:spLocks noChangeShapeType="1"/>
          </p:cNvSpPr>
          <p:nvPr/>
        </p:nvSpPr>
        <p:spPr bwMode="auto">
          <a:xfrm flipH="1" flipV="1">
            <a:off x="3757613" y="2987675"/>
            <a:ext cx="298450" cy="1555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Rectangle 25"/>
          <p:cNvSpPr>
            <a:spLocks noChangeArrowheads="1"/>
          </p:cNvSpPr>
          <p:nvPr/>
        </p:nvSpPr>
        <p:spPr bwMode="auto">
          <a:xfrm>
            <a:off x="3124200" y="5029200"/>
            <a:ext cx="2819400" cy="45720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Georg Simon Ohm</a:t>
            </a:r>
          </a:p>
        </p:txBody>
      </p:sp>
      <p:pic>
        <p:nvPicPr>
          <p:cNvPr id="9227" name="Picture 26" descr="Georg Simon Oh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1447800"/>
            <a:ext cx="281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28" name="Object 27"/>
          <p:cNvGraphicFramePr>
            <a:graphicFrameLocks noChangeAspect="1"/>
          </p:cNvGraphicFramePr>
          <p:nvPr/>
        </p:nvGraphicFramePr>
        <p:xfrm>
          <a:off x="1066800" y="1447800"/>
          <a:ext cx="20574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164885" imgH="164885" progId="Equation.3">
                  <p:embed/>
                </p:oleObj>
              </mc:Choice>
              <mc:Fallback>
                <p:oleObj name="Equation" r:id="rId7" imgW="164885" imgH="164885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2057400" cy="20828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28"/>
          <p:cNvGraphicFramePr>
            <a:graphicFrameLocks noChangeAspect="1"/>
          </p:cNvGraphicFramePr>
          <p:nvPr/>
        </p:nvGraphicFramePr>
        <p:xfrm>
          <a:off x="5943600" y="1524000"/>
          <a:ext cx="20574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164885" imgH="164885" progId="Equation.3">
                  <p:embed/>
                </p:oleObj>
              </mc:Choice>
              <mc:Fallback>
                <p:oleObj name="Equation" r:id="rId9" imgW="164885" imgH="164885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524000"/>
                        <a:ext cx="2057400" cy="20828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4653" name="Picture 29" descr="Ampe k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905000" y="4495800"/>
            <a:ext cx="1219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54" name="Picture 30" descr="Vôn kế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43600" y="45720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76200" y="6007556"/>
            <a:ext cx="9067800" cy="43088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 </a:t>
            </a:r>
            <a:r>
              <a:rPr lang="vi-VN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vi-VN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quan sát </a:t>
            </a:r>
            <a:r>
              <a:rPr lang="vi-VN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TN ảo</a:t>
            </a:r>
            <a:r>
              <a:rPr 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ghi kết quả vào bảng của bài báo cáo thực hành</a:t>
            </a: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8006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2667000"/>
            <a:ext cx="2286000" cy="1893888"/>
            <a:chOff x="480" y="1680"/>
            <a:chExt cx="1440" cy="1193"/>
          </a:xfrm>
        </p:grpSpPr>
        <p:sp>
          <p:nvSpPr>
            <p:cNvPr id="10407" name="Rectangle 4"/>
            <p:cNvSpPr>
              <a:spLocks noChangeArrowheads="1"/>
            </p:cNvSpPr>
            <p:nvPr/>
          </p:nvSpPr>
          <p:spPr bwMode="auto">
            <a:xfrm>
              <a:off x="512" y="1680"/>
              <a:ext cx="1386" cy="1193"/>
            </a:xfrm>
            <a:prstGeom prst="rect">
              <a:avLst/>
            </a:prstGeom>
            <a:solidFill>
              <a:srgbClr val="FFFF00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08" name="AutoShape 5"/>
            <p:cNvSpPr>
              <a:spLocks noChangeArrowheads="1"/>
            </p:cNvSpPr>
            <p:nvPr/>
          </p:nvSpPr>
          <p:spPr bwMode="auto">
            <a:xfrm>
              <a:off x="602" y="2707"/>
              <a:ext cx="131" cy="1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3 w 21600"/>
                <a:gd name="T25" fmla="*/ 3086 h 21600"/>
                <a:gd name="T26" fmla="*/ 18467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9" name="Rectangle 6"/>
            <p:cNvSpPr>
              <a:spLocks noChangeArrowheads="1"/>
            </p:cNvSpPr>
            <p:nvPr/>
          </p:nvSpPr>
          <p:spPr bwMode="auto">
            <a:xfrm>
              <a:off x="480" y="1680"/>
              <a:ext cx="1386" cy="1193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410" name="Rectangle 7"/>
            <p:cNvSpPr>
              <a:spLocks noChangeArrowheads="1"/>
            </p:cNvSpPr>
            <p:nvPr/>
          </p:nvSpPr>
          <p:spPr bwMode="auto">
            <a:xfrm>
              <a:off x="480" y="1680"/>
              <a:ext cx="1440" cy="1193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11" name="Oval 8"/>
            <p:cNvSpPr>
              <a:spLocks noChangeArrowheads="1"/>
            </p:cNvSpPr>
            <p:nvPr/>
          </p:nvSpPr>
          <p:spPr bwMode="auto">
            <a:xfrm>
              <a:off x="624" y="1776"/>
              <a:ext cx="1078" cy="102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12" name="Arc 9"/>
            <p:cNvSpPr>
              <a:spLocks/>
            </p:cNvSpPr>
            <p:nvPr/>
          </p:nvSpPr>
          <p:spPr bwMode="auto">
            <a:xfrm rot="6681726" flipH="1">
              <a:off x="1000" y="1769"/>
              <a:ext cx="423" cy="718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3" name="Text Box 10"/>
            <p:cNvSpPr txBox="1">
              <a:spLocks noChangeArrowheads="1"/>
            </p:cNvSpPr>
            <p:nvPr/>
          </p:nvSpPr>
          <p:spPr bwMode="auto">
            <a:xfrm rot="-2206860">
              <a:off x="773" y="1813"/>
              <a:ext cx="371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.VnTime" pitchFamily="34" charset="0"/>
                </a:rPr>
                <a:t>0,5</a:t>
              </a:r>
            </a:p>
          </p:txBody>
        </p:sp>
        <p:sp>
          <p:nvSpPr>
            <p:cNvPr id="10414" name="Line 11"/>
            <p:cNvSpPr>
              <a:spLocks noChangeShapeType="1"/>
            </p:cNvSpPr>
            <p:nvPr/>
          </p:nvSpPr>
          <p:spPr bwMode="auto">
            <a:xfrm rot="300000">
              <a:off x="1218" y="1917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5" name="Line 12"/>
            <p:cNvSpPr>
              <a:spLocks noChangeShapeType="1"/>
            </p:cNvSpPr>
            <p:nvPr/>
          </p:nvSpPr>
          <p:spPr bwMode="auto">
            <a:xfrm rot="900000">
              <a:off x="1283" y="192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6" name="Line 13"/>
            <p:cNvSpPr>
              <a:spLocks noChangeShapeType="1"/>
            </p:cNvSpPr>
            <p:nvPr/>
          </p:nvSpPr>
          <p:spPr bwMode="auto">
            <a:xfrm rot="1500000">
              <a:off x="1340" y="1951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7" name="Line 14"/>
            <p:cNvSpPr>
              <a:spLocks noChangeShapeType="1"/>
            </p:cNvSpPr>
            <p:nvPr/>
          </p:nvSpPr>
          <p:spPr bwMode="auto">
            <a:xfrm rot="2100000">
              <a:off x="1402" y="1987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8" name="Line 15"/>
            <p:cNvSpPr>
              <a:spLocks noChangeShapeType="1"/>
            </p:cNvSpPr>
            <p:nvPr/>
          </p:nvSpPr>
          <p:spPr bwMode="auto">
            <a:xfrm rot="2700000">
              <a:off x="1454" y="2029"/>
              <a:ext cx="0" cy="45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9" name="Line 16"/>
            <p:cNvSpPr>
              <a:spLocks noChangeShapeType="1"/>
            </p:cNvSpPr>
            <p:nvPr/>
          </p:nvSpPr>
          <p:spPr bwMode="auto">
            <a:xfrm rot="-2700000">
              <a:off x="907" y="2029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0" name="Line 17"/>
            <p:cNvSpPr>
              <a:spLocks noChangeShapeType="1"/>
            </p:cNvSpPr>
            <p:nvPr/>
          </p:nvSpPr>
          <p:spPr bwMode="auto">
            <a:xfrm rot="-2100000">
              <a:off x="959" y="1989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1" name="Line 18"/>
            <p:cNvSpPr>
              <a:spLocks noChangeShapeType="1"/>
            </p:cNvSpPr>
            <p:nvPr/>
          </p:nvSpPr>
          <p:spPr bwMode="auto">
            <a:xfrm rot="20100000" flipH="1">
              <a:off x="1020" y="1952"/>
              <a:ext cx="5" cy="5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2" name="Line 19"/>
            <p:cNvSpPr>
              <a:spLocks noChangeShapeType="1"/>
            </p:cNvSpPr>
            <p:nvPr/>
          </p:nvSpPr>
          <p:spPr bwMode="auto">
            <a:xfrm rot="-900000">
              <a:off x="1077" y="19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3" name="Line 20"/>
            <p:cNvSpPr>
              <a:spLocks noChangeShapeType="1"/>
            </p:cNvSpPr>
            <p:nvPr/>
          </p:nvSpPr>
          <p:spPr bwMode="auto">
            <a:xfrm rot="-300000">
              <a:off x="1146" y="1918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4" name="Line 21"/>
            <p:cNvSpPr>
              <a:spLocks noChangeShapeType="1"/>
            </p:cNvSpPr>
            <p:nvPr/>
          </p:nvSpPr>
          <p:spPr bwMode="auto">
            <a:xfrm rot="6300000">
              <a:off x="843" y="2169"/>
              <a:ext cx="0" cy="1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5" name="Line 22"/>
            <p:cNvSpPr>
              <a:spLocks noChangeShapeType="1"/>
            </p:cNvSpPr>
            <p:nvPr/>
          </p:nvSpPr>
          <p:spPr bwMode="auto">
            <a:xfrm rot="-3900000">
              <a:off x="834" y="213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6" name="Line 23"/>
            <p:cNvSpPr>
              <a:spLocks noChangeShapeType="1"/>
            </p:cNvSpPr>
            <p:nvPr/>
          </p:nvSpPr>
          <p:spPr bwMode="auto">
            <a:xfrm rot="-3300000">
              <a:off x="866" y="2078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7" name="Line 24"/>
            <p:cNvSpPr>
              <a:spLocks noChangeShapeType="1"/>
            </p:cNvSpPr>
            <p:nvPr/>
          </p:nvSpPr>
          <p:spPr bwMode="auto">
            <a:xfrm rot="3300000">
              <a:off x="1491" y="2080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8" name="Line 25"/>
            <p:cNvSpPr>
              <a:spLocks noChangeShapeType="1"/>
            </p:cNvSpPr>
            <p:nvPr/>
          </p:nvSpPr>
          <p:spPr bwMode="auto">
            <a:xfrm rot="3900000">
              <a:off x="1524" y="2132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9" name="Line 26"/>
            <p:cNvSpPr>
              <a:spLocks noChangeShapeType="1"/>
            </p:cNvSpPr>
            <p:nvPr/>
          </p:nvSpPr>
          <p:spPr bwMode="auto">
            <a:xfrm rot="4500000">
              <a:off x="1524" y="2175"/>
              <a:ext cx="0" cy="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0" name="Text Box 27"/>
            <p:cNvSpPr txBox="1">
              <a:spLocks noChangeArrowheads="1"/>
            </p:cNvSpPr>
            <p:nvPr/>
          </p:nvSpPr>
          <p:spPr bwMode="auto">
            <a:xfrm rot="-4196748">
              <a:off x="589" y="2109"/>
              <a:ext cx="31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Times New Roman" pitchFamily="18" charset="0"/>
                </a:rPr>
                <a:t>0</a:t>
              </a:r>
              <a:endParaRPr lang="en-US" sz="1600"/>
            </a:p>
          </p:txBody>
        </p:sp>
        <p:sp>
          <p:nvSpPr>
            <p:cNvPr id="10431" name="Text Box 28"/>
            <p:cNvSpPr txBox="1">
              <a:spLocks noChangeArrowheads="1"/>
            </p:cNvSpPr>
            <p:nvPr/>
          </p:nvSpPr>
          <p:spPr bwMode="auto">
            <a:xfrm rot="1500000">
              <a:off x="1218" y="1801"/>
              <a:ext cx="34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10432" name="Text Box 29"/>
            <p:cNvSpPr txBox="1">
              <a:spLocks noChangeArrowheads="1"/>
            </p:cNvSpPr>
            <p:nvPr/>
          </p:nvSpPr>
          <p:spPr bwMode="auto">
            <a:xfrm rot="4500000">
              <a:off x="1480" y="2072"/>
              <a:ext cx="32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600"/>
                <a:t>1,5</a:t>
              </a:r>
            </a:p>
          </p:txBody>
        </p:sp>
        <p:sp>
          <p:nvSpPr>
            <p:cNvPr id="10433" name="Text Box 30"/>
            <p:cNvSpPr txBox="1">
              <a:spLocks noChangeArrowheads="1"/>
            </p:cNvSpPr>
            <p:nvPr/>
          </p:nvSpPr>
          <p:spPr bwMode="auto">
            <a:xfrm>
              <a:off x="883" y="2067"/>
              <a:ext cx="5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0434" name="AutoShape 31"/>
            <p:cNvSpPr>
              <a:spLocks noChangeArrowheads="1"/>
            </p:cNvSpPr>
            <p:nvPr/>
          </p:nvSpPr>
          <p:spPr bwMode="auto">
            <a:xfrm rot="10800000">
              <a:off x="726" y="1908"/>
              <a:ext cx="904" cy="812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4 h 21600"/>
                <a:gd name="T4" fmla="*/ 19 w 21600"/>
                <a:gd name="T5" fmla="*/ 13 h 21600"/>
                <a:gd name="T6" fmla="*/ 30 w 21600"/>
                <a:gd name="T7" fmla="*/ 1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3 w 21600"/>
                <a:gd name="T13" fmla="*/ 0 h 21600"/>
                <a:gd name="T14" fmla="*/ 21457 w 21600"/>
                <a:gd name="T15" fmla="*/ 110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344" name="Rectangle 32"/>
            <p:cNvSpPr>
              <a:spLocks noChangeArrowheads="1"/>
            </p:cNvSpPr>
            <p:nvPr/>
          </p:nvSpPr>
          <p:spPr bwMode="auto">
            <a:xfrm>
              <a:off x="512" y="2368"/>
              <a:ext cx="1360" cy="48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66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436" name="AutoShape 33"/>
            <p:cNvSpPr>
              <a:spLocks noChangeArrowheads="1"/>
            </p:cNvSpPr>
            <p:nvPr/>
          </p:nvSpPr>
          <p:spPr bwMode="auto">
            <a:xfrm>
              <a:off x="1147" y="2444"/>
              <a:ext cx="56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200 h 21600"/>
                <a:gd name="T26" fmla="*/ 18514 w 21600"/>
                <a:gd name="T27" fmla="*/ 184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1127" y="2428"/>
              <a:ext cx="96" cy="44"/>
              <a:chOff x="2838" y="2415"/>
              <a:chExt cx="86" cy="40"/>
            </a:xfrm>
          </p:grpSpPr>
          <p:sp>
            <p:nvSpPr>
              <p:cNvPr id="10445" name="Arc 35"/>
              <p:cNvSpPr>
                <a:spLocks/>
              </p:cNvSpPr>
              <p:nvPr/>
            </p:nvSpPr>
            <p:spPr bwMode="auto">
              <a:xfrm flipV="1">
                <a:off x="2841" y="2415"/>
                <a:ext cx="80" cy="40"/>
              </a:xfrm>
              <a:custGeom>
                <a:avLst/>
                <a:gdLst>
                  <a:gd name="T0" fmla="*/ 0 w 42223"/>
                  <a:gd name="T1" fmla="*/ 0 h 21600"/>
                  <a:gd name="T2" fmla="*/ 0 w 42223"/>
                  <a:gd name="T3" fmla="*/ 0 h 21600"/>
                  <a:gd name="T4" fmla="*/ 0 w 4222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223" h="21600" fill="none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</a:path>
                  <a:path w="42223" h="21600" stroke="0" extrusionOk="0">
                    <a:moveTo>
                      <a:pt x="42223" y="3121"/>
                    </a:moveTo>
                    <a:cubicBezTo>
                      <a:pt x="40673" y="13732"/>
                      <a:pt x="31573" y="21599"/>
                      <a:pt x="20850" y="21599"/>
                    </a:cubicBezTo>
                    <a:cubicBezTo>
                      <a:pt x="11093" y="21599"/>
                      <a:pt x="2548" y="15059"/>
                      <a:pt x="-1" y="5642"/>
                    </a:cubicBezTo>
                    <a:lnTo>
                      <a:pt x="20850" y="0"/>
                    </a:lnTo>
                    <a:lnTo>
                      <a:pt x="42223" y="3121"/>
                    </a:lnTo>
                    <a:close/>
                  </a:path>
                </a:pathLst>
              </a:custGeom>
              <a:noFill/>
              <a:ln w="635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6" name="Freeform 36"/>
              <p:cNvSpPr>
                <a:spLocks/>
              </p:cNvSpPr>
              <p:nvPr/>
            </p:nvSpPr>
            <p:spPr bwMode="auto">
              <a:xfrm>
                <a:off x="2838" y="2438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0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0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7" name="Freeform 37"/>
              <p:cNvSpPr>
                <a:spLocks/>
              </p:cNvSpPr>
              <p:nvPr/>
            </p:nvSpPr>
            <p:spPr bwMode="auto">
              <a:xfrm>
                <a:off x="2912" y="2442"/>
                <a:ext cx="12" cy="12"/>
              </a:xfrm>
              <a:custGeom>
                <a:avLst/>
                <a:gdLst>
                  <a:gd name="T0" fmla="*/ 0 w 48"/>
                  <a:gd name="T1" fmla="*/ 0 h 48"/>
                  <a:gd name="T2" fmla="*/ 3 w 48"/>
                  <a:gd name="T3" fmla="*/ 3 h 48"/>
                  <a:gd name="T4" fmla="*/ 3 w 48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8">
                    <a:moveTo>
                      <a:pt x="0" y="0"/>
                    </a:moveTo>
                    <a:lnTo>
                      <a:pt x="48" y="48"/>
                    </a:lnTo>
                    <a:lnTo>
                      <a:pt x="48" y="0"/>
                    </a:lnTo>
                  </a:path>
                </a:pathLst>
              </a:custGeom>
              <a:noFill/>
              <a:ln w="6350" cmpd="sng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38" name="Oval 38"/>
            <p:cNvSpPr>
              <a:spLocks noChangeArrowheads="1"/>
            </p:cNvSpPr>
            <p:nvPr/>
          </p:nvSpPr>
          <p:spPr bwMode="auto">
            <a:xfrm>
              <a:off x="1151" y="2294"/>
              <a:ext cx="48" cy="46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0439" name="Oval 39"/>
            <p:cNvSpPr>
              <a:spLocks noChangeArrowheads="1"/>
            </p:cNvSpPr>
            <p:nvPr/>
          </p:nvSpPr>
          <p:spPr bwMode="auto">
            <a:xfrm>
              <a:off x="602" y="2707"/>
              <a:ext cx="124" cy="11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40" name="Oval 40"/>
            <p:cNvSpPr>
              <a:spLocks noChangeArrowheads="1"/>
            </p:cNvSpPr>
            <p:nvPr/>
          </p:nvSpPr>
          <p:spPr bwMode="auto">
            <a:xfrm>
              <a:off x="1585" y="2707"/>
              <a:ext cx="124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41" name="Text Box 41"/>
            <p:cNvSpPr txBox="1">
              <a:spLocks noChangeArrowheads="1"/>
            </p:cNvSpPr>
            <p:nvPr/>
          </p:nvSpPr>
          <p:spPr bwMode="auto">
            <a:xfrm>
              <a:off x="624" y="25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  <p:sp>
          <p:nvSpPr>
            <p:cNvPr id="10442" name="Text Box 42"/>
            <p:cNvSpPr txBox="1">
              <a:spLocks noChangeArrowheads="1"/>
            </p:cNvSpPr>
            <p:nvPr/>
          </p:nvSpPr>
          <p:spPr bwMode="auto">
            <a:xfrm>
              <a:off x="1440" y="249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0443" name="Text Box 43"/>
            <p:cNvSpPr txBox="1">
              <a:spLocks noChangeArrowheads="1"/>
            </p:cNvSpPr>
            <p:nvPr/>
          </p:nvSpPr>
          <p:spPr bwMode="auto">
            <a:xfrm>
              <a:off x="1056" y="2496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</a:p>
          </p:txBody>
        </p:sp>
        <p:sp>
          <p:nvSpPr>
            <p:cNvPr id="10444" name="Rectangle 44"/>
            <p:cNvSpPr>
              <a:spLocks noChangeArrowheads="1"/>
            </p:cNvSpPr>
            <p:nvPr/>
          </p:nvSpPr>
          <p:spPr bwMode="auto">
            <a:xfrm>
              <a:off x="512" y="1728"/>
              <a:ext cx="1368" cy="624"/>
            </a:xfrm>
            <a:prstGeom prst="rect">
              <a:avLst/>
            </a:prstGeom>
            <a:noFill/>
            <a:ln w="2857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</p:grpSp>
      <p:sp>
        <p:nvSpPr>
          <p:cNvPr id="10244" name="Line 45"/>
          <p:cNvSpPr>
            <a:spLocks noChangeShapeType="1"/>
          </p:cNvSpPr>
          <p:nvPr/>
        </p:nvSpPr>
        <p:spPr bwMode="auto">
          <a:xfrm>
            <a:off x="1041400" y="5181600"/>
            <a:ext cx="2133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" name="Line 46"/>
          <p:cNvSpPr>
            <a:spLocks noChangeShapeType="1"/>
          </p:cNvSpPr>
          <p:nvPr/>
        </p:nvSpPr>
        <p:spPr bwMode="auto">
          <a:xfrm>
            <a:off x="7086600" y="51816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6" name="Line 47"/>
          <p:cNvSpPr>
            <a:spLocks noChangeShapeType="1"/>
          </p:cNvSpPr>
          <p:nvPr/>
        </p:nvSpPr>
        <p:spPr bwMode="auto">
          <a:xfrm>
            <a:off x="3352800" y="1600200"/>
            <a:ext cx="0" cy="28194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" name="Text Box 48"/>
          <p:cNvSpPr txBox="1">
            <a:spLocks noChangeArrowheads="1"/>
          </p:cNvSpPr>
          <p:nvPr/>
        </p:nvSpPr>
        <p:spPr bwMode="auto">
          <a:xfrm>
            <a:off x="4572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A</a:t>
            </a:r>
          </a:p>
        </p:txBody>
      </p:sp>
      <p:sp>
        <p:nvSpPr>
          <p:cNvPr id="10248" name="Text Box 49"/>
          <p:cNvSpPr txBox="1">
            <a:spLocks noChangeArrowheads="1"/>
          </p:cNvSpPr>
          <p:nvPr/>
        </p:nvSpPr>
        <p:spPr bwMode="auto">
          <a:xfrm>
            <a:off x="6096000" y="4724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B</a:t>
            </a:r>
          </a:p>
        </p:txBody>
      </p:sp>
      <p:sp>
        <p:nvSpPr>
          <p:cNvPr id="10249" name="Line 50"/>
          <p:cNvSpPr>
            <a:spLocks noChangeShapeType="1"/>
          </p:cNvSpPr>
          <p:nvPr/>
        </p:nvSpPr>
        <p:spPr bwMode="auto">
          <a:xfrm rot="1070359" flipV="1">
            <a:off x="3505200" y="1981200"/>
            <a:ext cx="495300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stealth" w="sm" len="lg"/>
            <a:tailEnd type="stealth" w="sm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2743200" y="4829175"/>
            <a:ext cx="838200" cy="787400"/>
            <a:chOff x="3120" y="1968"/>
            <a:chExt cx="576" cy="400"/>
          </a:xfrm>
        </p:grpSpPr>
        <p:sp>
          <p:nvSpPr>
            <p:cNvPr id="10405" name="Line 52"/>
            <p:cNvSpPr>
              <a:spLocks noChangeShapeType="1"/>
            </p:cNvSpPr>
            <p:nvPr/>
          </p:nvSpPr>
          <p:spPr bwMode="auto">
            <a:xfrm flipV="1">
              <a:off x="3408" y="1968"/>
              <a:ext cx="288" cy="192"/>
            </a:xfrm>
            <a:prstGeom prst="line">
              <a:avLst/>
            </a:prstGeom>
            <a:noFill/>
            <a:ln w="57150">
              <a:solidFill>
                <a:srgbClr val="660033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Line 53"/>
            <p:cNvSpPr>
              <a:spLocks noChangeShapeType="1"/>
            </p:cNvSpPr>
            <p:nvPr/>
          </p:nvSpPr>
          <p:spPr bwMode="auto">
            <a:xfrm flipV="1">
              <a:off x="3120" y="2176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Line 54"/>
          <p:cNvSpPr>
            <a:spLocks noChangeShapeType="1"/>
          </p:cNvSpPr>
          <p:nvPr/>
        </p:nvSpPr>
        <p:spPr bwMode="auto">
          <a:xfrm flipH="1" flipV="1">
            <a:off x="3505200" y="2057400"/>
            <a:ext cx="304800" cy="182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 rot="-1062720">
            <a:off x="1371600" y="3352800"/>
            <a:ext cx="939800" cy="635000"/>
            <a:chOff x="1680" y="1440"/>
            <a:chExt cx="592" cy="400"/>
          </a:xfrm>
        </p:grpSpPr>
        <p:sp>
          <p:nvSpPr>
            <p:cNvPr id="10402" name="Oval 56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0403" name="Line 57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Line 58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3" name="Line 59"/>
          <p:cNvSpPr>
            <a:spLocks noChangeShapeType="1"/>
          </p:cNvSpPr>
          <p:nvPr/>
        </p:nvSpPr>
        <p:spPr bwMode="auto">
          <a:xfrm>
            <a:off x="3352800" y="1600200"/>
            <a:ext cx="9271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Line 60"/>
          <p:cNvSpPr>
            <a:spLocks noChangeShapeType="1"/>
          </p:cNvSpPr>
          <p:nvPr/>
        </p:nvSpPr>
        <p:spPr bwMode="auto">
          <a:xfrm>
            <a:off x="6324600" y="1600200"/>
            <a:ext cx="685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" name="Line 61"/>
          <p:cNvSpPr>
            <a:spLocks noChangeShapeType="1"/>
          </p:cNvSpPr>
          <p:nvPr/>
        </p:nvSpPr>
        <p:spPr bwMode="auto">
          <a:xfrm>
            <a:off x="3810000" y="5181600"/>
            <a:ext cx="990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Line 62"/>
          <p:cNvSpPr>
            <a:spLocks noChangeShapeType="1"/>
          </p:cNvSpPr>
          <p:nvPr/>
        </p:nvSpPr>
        <p:spPr bwMode="auto">
          <a:xfrm>
            <a:off x="38100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7" name="Line 63"/>
          <p:cNvSpPr>
            <a:spLocks noChangeShapeType="1"/>
          </p:cNvSpPr>
          <p:nvPr/>
        </p:nvSpPr>
        <p:spPr bwMode="auto">
          <a:xfrm>
            <a:off x="6705600" y="1600200"/>
            <a:ext cx="0" cy="27432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4114800" y="2667000"/>
            <a:ext cx="2222500" cy="1822450"/>
            <a:chOff x="2592" y="1680"/>
            <a:chExt cx="1400" cy="1148"/>
          </a:xfrm>
        </p:grpSpPr>
        <p:sp>
          <p:nvSpPr>
            <p:cNvPr id="10342" name="Text Box 65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.VnTimeH" pitchFamily="34" charset="0"/>
                </a:rPr>
                <a:t>K</a:t>
              </a:r>
            </a:p>
          </p:txBody>
        </p:sp>
        <p:sp>
          <p:nvSpPr>
            <p:cNvPr id="10343" name="Oval 66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0344" name="Rectangle 67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345" name="Rectangle 68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46" name="Rectangle 69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47" name="Oval 70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48" name="Text Box 71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10349" name="Oval 72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50" name="Arc 73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5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" name="Line 74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2" name="Text Box 75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3</a:t>
              </a:r>
            </a:p>
          </p:txBody>
        </p:sp>
        <p:sp>
          <p:nvSpPr>
            <p:cNvPr id="10353" name="Text Box 76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0354" name="Line 77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5" name="Line 78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6" name="Line 79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7" name="Line 80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8" name="Line 81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9" name="Line 82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0" name="Line 83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1" name="Line 84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2" name="Line 85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3" name="Line 86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4" name="Line 87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5" name="Line 88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6" name="Line 89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7" name="Line 90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8" name="Line 91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Line 92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Line 93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Line 94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Line 95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Line 96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Line 97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Line 98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6" name="Line 99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Line 100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8" name="Line 101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9" name="Line 102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0" name="Line 103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1" name="Line 104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2" name="Line 105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3" name="Line 106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4" name="Text Box 107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/>
            </a:p>
          </p:txBody>
        </p:sp>
        <p:sp>
          <p:nvSpPr>
            <p:cNvPr id="10385" name="Text Box 108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/>
                <a:t>1</a:t>
              </a:r>
            </a:p>
          </p:txBody>
        </p:sp>
        <p:sp>
          <p:nvSpPr>
            <p:cNvPr id="10386" name="Text Box 109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10387" name="Text Box 110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10388" name="Text Box 111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389" name="AutoShape 112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9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0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0" name="Rectangle 113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 w="57150" cmpd="thickThin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91" name="Rectangle 114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0392" name="Rectangle 115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93" name="AutoShape 116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20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79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4" name="Arc 117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599"/>
                  </a:cubicBezTo>
                  <a:cubicBezTo>
                    <a:pt x="11093" y="21599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5" name="Freeform 118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4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6" name="Freeform 119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4 w 48"/>
                <a:gd name="T3" fmla="*/ 3 h 48"/>
                <a:gd name="T4" fmla="*/ 4 w 48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7" name="AutoShape 120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8" name="Oval 121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99" name="Oval 122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00" name="Text Box 123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-</a:t>
              </a:r>
            </a:p>
          </p:txBody>
        </p:sp>
        <p:sp>
          <p:nvSpPr>
            <p:cNvPr id="10401" name="Text Box 124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+</a:t>
              </a:r>
            </a:p>
          </p:txBody>
        </p:sp>
      </p:grpSp>
      <p:grpSp>
        <p:nvGrpSpPr>
          <p:cNvPr id="7" name="Group 125"/>
          <p:cNvGrpSpPr>
            <a:grpSpLocks/>
          </p:cNvGrpSpPr>
          <p:nvPr/>
        </p:nvGrpSpPr>
        <p:grpSpPr bwMode="auto">
          <a:xfrm rot="-1062720">
            <a:off x="4724400" y="3340100"/>
            <a:ext cx="939800" cy="635000"/>
            <a:chOff x="1680" y="1440"/>
            <a:chExt cx="592" cy="400"/>
          </a:xfrm>
        </p:grpSpPr>
        <p:sp>
          <p:nvSpPr>
            <p:cNvPr id="10339" name="Oval 126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vi-VN"/>
            </a:p>
          </p:txBody>
        </p:sp>
        <p:sp>
          <p:nvSpPr>
            <p:cNvPr id="10340" name="Line 127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1" name="Line 128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0" name="Text Box 129"/>
          <p:cNvSpPr txBox="1">
            <a:spLocks noChangeArrowheads="1"/>
          </p:cNvSpPr>
          <p:nvPr/>
        </p:nvSpPr>
        <p:spPr bwMode="auto">
          <a:xfrm>
            <a:off x="2819400" y="4648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.VnTimeH" pitchFamily="34" charset="0"/>
              </a:rPr>
              <a:t>K</a:t>
            </a:r>
          </a:p>
        </p:txBody>
      </p:sp>
      <p:sp>
        <p:nvSpPr>
          <p:cNvPr id="10261" name="Text Box 130"/>
          <p:cNvSpPr txBox="1">
            <a:spLocks noChangeArrowheads="1"/>
          </p:cNvSpPr>
          <p:nvPr/>
        </p:nvSpPr>
        <p:spPr bwMode="auto">
          <a:xfrm>
            <a:off x="49530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0262" name="Line 131"/>
          <p:cNvSpPr>
            <a:spLocks noChangeShapeType="1"/>
          </p:cNvSpPr>
          <p:nvPr/>
        </p:nvSpPr>
        <p:spPr bwMode="auto">
          <a:xfrm>
            <a:off x="1066800" y="4419600"/>
            <a:ext cx="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3" name="Line 132"/>
          <p:cNvSpPr>
            <a:spLocks noChangeShapeType="1"/>
          </p:cNvSpPr>
          <p:nvPr/>
        </p:nvSpPr>
        <p:spPr bwMode="auto">
          <a:xfrm>
            <a:off x="2667000" y="44069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" name="Group 133"/>
          <p:cNvGrpSpPr>
            <a:grpSpLocks/>
          </p:cNvGrpSpPr>
          <p:nvPr/>
        </p:nvGrpSpPr>
        <p:grpSpPr bwMode="auto">
          <a:xfrm>
            <a:off x="4876800" y="5029200"/>
            <a:ext cx="565150" cy="304800"/>
            <a:chOff x="1248" y="3648"/>
            <a:chExt cx="356" cy="192"/>
          </a:xfrm>
        </p:grpSpPr>
        <p:grpSp>
          <p:nvGrpSpPr>
            <p:cNvPr id="9" name="Group 134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0" name="Group 135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0334" name="Line 136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3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0336" name="Line 138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37" name="Line 139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38" name="Line 140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32" name="Line 141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Line 142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30" name="AutoShape 143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1" name="Group 144"/>
          <p:cNvGrpSpPr>
            <a:grpSpLocks/>
          </p:cNvGrpSpPr>
          <p:nvPr/>
        </p:nvGrpSpPr>
        <p:grpSpPr bwMode="auto">
          <a:xfrm>
            <a:off x="5410200" y="5029200"/>
            <a:ext cx="565150" cy="304800"/>
            <a:chOff x="1248" y="3648"/>
            <a:chExt cx="356" cy="192"/>
          </a:xfrm>
        </p:grpSpPr>
        <p:grpSp>
          <p:nvGrpSpPr>
            <p:cNvPr id="12" name="Group 145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3" name="Group 146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0324" name="Line 147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5" name="Rectangle 148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0326" name="Line 149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7" name="Line 150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28" name="Line 151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22" name="Line 152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Line 153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20" name="AutoShape 154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" name="Group 155"/>
          <p:cNvGrpSpPr>
            <a:grpSpLocks/>
          </p:cNvGrpSpPr>
          <p:nvPr/>
        </p:nvGrpSpPr>
        <p:grpSpPr bwMode="auto">
          <a:xfrm>
            <a:off x="5943600" y="5029200"/>
            <a:ext cx="565150" cy="304800"/>
            <a:chOff x="1248" y="3648"/>
            <a:chExt cx="356" cy="192"/>
          </a:xfrm>
        </p:grpSpPr>
        <p:grpSp>
          <p:nvGrpSpPr>
            <p:cNvPr id="15" name="Group 156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6" name="Group 157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0314" name="Line 158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5" name="Rectangle 159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0316" name="Line 160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7" name="Line 161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8" name="Line 162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12" name="Line 163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Line 164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10" name="AutoShape 165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" name="Group 166"/>
          <p:cNvGrpSpPr>
            <a:grpSpLocks/>
          </p:cNvGrpSpPr>
          <p:nvPr/>
        </p:nvGrpSpPr>
        <p:grpSpPr bwMode="auto">
          <a:xfrm>
            <a:off x="6477000" y="5029200"/>
            <a:ext cx="565150" cy="304800"/>
            <a:chOff x="1248" y="3648"/>
            <a:chExt cx="356" cy="192"/>
          </a:xfrm>
        </p:grpSpPr>
        <p:grpSp>
          <p:nvGrpSpPr>
            <p:cNvPr id="18" name="Group 167"/>
            <p:cNvGrpSpPr>
              <a:grpSpLocks/>
            </p:cNvGrpSpPr>
            <p:nvPr/>
          </p:nvGrpSpPr>
          <p:grpSpPr bwMode="auto">
            <a:xfrm rot="10800000">
              <a:off x="1248" y="3648"/>
              <a:ext cx="356" cy="192"/>
              <a:chOff x="1776" y="1536"/>
              <a:chExt cx="1039" cy="240"/>
            </a:xfrm>
          </p:grpSpPr>
          <p:grpSp>
            <p:nvGrpSpPr>
              <p:cNvPr id="19" name="Group 168"/>
              <p:cNvGrpSpPr>
                <a:grpSpLocks/>
              </p:cNvGrpSpPr>
              <p:nvPr/>
            </p:nvGrpSpPr>
            <p:grpSpPr bwMode="auto">
              <a:xfrm rot="10800000">
                <a:off x="1872" y="1536"/>
                <a:ext cx="816" cy="240"/>
                <a:chOff x="2364" y="2976"/>
                <a:chExt cx="1140" cy="672"/>
              </a:xfrm>
            </p:grpSpPr>
            <p:sp>
              <p:nvSpPr>
                <p:cNvPr id="10304" name="Line 169"/>
                <p:cNvSpPr>
                  <a:spLocks noChangeShapeType="1"/>
                </p:cNvSpPr>
                <p:nvPr/>
              </p:nvSpPr>
              <p:spPr bwMode="auto">
                <a:xfrm>
                  <a:off x="2364" y="3168"/>
                  <a:ext cx="0" cy="288"/>
                </a:xfrm>
                <a:prstGeom prst="line">
                  <a:avLst/>
                </a:prstGeom>
                <a:noFill/>
                <a:ln w="1143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5" name="Rectangle 170"/>
                <p:cNvSpPr>
                  <a:spLocks noChangeArrowheads="1"/>
                </p:cNvSpPr>
                <p:nvPr/>
              </p:nvSpPr>
              <p:spPr bwMode="auto">
                <a:xfrm>
                  <a:off x="2400" y="2976"/>
                  <a:ext cx="1104" cy="672"/>
                </a:xfrm>
                <a:prstGeom prst="rect">
                  <a:avLst/>
                </a:prstGeom>
                <a:gradFill rotWithShape="1">
                  <a:gsLst>
                    <a:gs pos="0">
                      <a:srgbClr val="CCFFFF"/>
                    </a:gs>
                    <a:gs pos="100000">
                      <a:srgbClr val="5E7676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endParaRPr lang="vi-VN"/>
                </a:p>
              </p:txBody>
            </p:sp>
            <p:sp>
              <p:nvSpPr>
                <p:cNvPr id="10306" name="Line 171"/>
                <p:cNvSpPr>
                  <a:spLocks noChangeShapeType="1"/>
                </p:cNvSpPr>
                <p:nvPr/>
              </p:nvSpPr>
              <p:spPr bwMode="auto">
                <a:xfrm>
                  <a:off x="2592" y="3240"/>
                  <a:ext cx="0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7" name="Line 172"/>
                <p:cNvSpPr>
                  <a:spLocks noChangeShapeType="1"/>
                </p:cNvSpPr>
                <p:nvPr/>
              </p:nvSpPr>
              <p:spPr bwMode="auto">
                <a:xfrm>
                  <a:off x="2508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8" name="Line 173"/>
                <p:cNvSpPr>
                  <a:spLocks noChangeShapeType="1"/>
                </p:cNvSpPr>
                <p:nvPr/>
              </p:nvSpPr>
              <p:spPr bwMode="auto">
                <a:xfrm>
                  <a:off x="3240" y="3336"/>
                  <a:ext cx="16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02" name="Line 174"/>
              <p:cNvSpPr>
                <a:spLocks noChangeShapeType="1"/>
              </p:cNvSpPr>
              <p:nvPr/>
            </p:nvSpPr>
            <p:spPr bwMode="auto">
              <a:xfrm flipH="1">
                <a:off x="1776" y="1645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Line 175"/>
              <p:cNvSpPr>
                <a:spLocks noChangeShapeType="1"/>
              </p:cNvSpPr>
              <p:nvPr/>
            </p:nvSpPr>
            <p:spPr bwMode="auto">
              <a:xfrm flipH="1">
                <a:off x="2719" y="1658"/>
                <a:ext cx="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00" name="AutoShape 176"/>
            <p:cNvSpPr>
              <a:spLocks noChangeArrowheads="1"/>
            </p:cNvSpPr>
            <p:nvPr/>
          </p:nvSpPr>
          <p:spPr bwMode="auto">
            <a:xfrm rot="5400000">
              <a:off x="1332" y="3684"/>
              <a:ext cx="96" cy="120"/>
            </a:xfrm>
            <a:prstGeom prst="flowChartOr">
              <a:avLst/>
            </a:prstGeom>
            <a:solidFill>
              <a:schemeClr val="accent1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268" name="Line 177"/>
          <p:cNvSpPr>
            <a:spLocks noChangeShapeType="1"/>
          </p:cNvSpPr>
          <p:nvPr/>
        </p:nvSpPr>
        <p:spPr bwMode="auto">
          <a:xfrm>
            <a:off x="3784600" y="4343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Line 178"/>
          <p:cNvSpPr>
            <a:spLocks noChangeShapeType="1"/>
          </p:cNvSpPr>
          <p:nvPr/>
        </p:nvSpPr>
        <p:spPr bwMode="auto">
          <a:xfrm>
            <a:off x="6096000" y="43307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0" name="Rectangle 179"/>
          <p:cNvSpPr>
            <a:spLocks noChangeArrowheads="1"/>
          </p:cNvSpPr>
          <p:nvPr/>
        </p:nvSpPr>
        <p:spPr bwMode="auto">
          <a:xfrm>
            <a:off x="0" y="0"/>
            <a:ext cx="82296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vi-V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 NGHIỆM ẢO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1" name="Text Box 180"/>
          <p:cNvSpPr txBox="1"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 đây các em thao dõi TN ảo để minh họa </a:t>
            </a:r>
            <a:r>
              <a:rPr lang="vi-VN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TN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thực</a:t>
            </a:r>
            <a:r>
              <a:rPr lang="en-US" sz="2400" smtClean="0">
                <a:solidFill>
                  <a:schemeClr val="bg1"/>
                </a:solidFill>
                <a:latin typeface=".VnTime" pitchFamily="34" charset="0"/>
              </a:rPr>
              <a:t>. </a:t>
            </a:r>
            <a:endParaRPr lang="en-US" sz="2400" dirty="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0272" name="Line 181"/>
          <p:cNvSpPr>
            <a:spLocks noChangeShapeType="1"/>
          </p:cNvSpPr>
          <p:nvPr/>
        </p:nvSpPr>
        <p:spPr bwMode="auto">
          <a:xfrm>
            <a:off x="5715000" y="1600200"/>
            <a:ext cx="561975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3" name="Line 182"/>
          <p:cNvSpPr>
            <a:spLocks noChangeShapeType="1"/>
          </p:cNvSpPr>
          <p:nvPr/>
        </p:nvSpPr>
        <p:spPr bwMode="auto">
          <a:xfrm>
            <a:off x="4191000" y="1600200"/>
            <a:ext cx="304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4" name="Rectangle 183" descr="Light vertical"/>
          <p:cNvSpPr>
            <a:spLocks noChangeArrowheads="1"/>
          </p:cNvSpPr>
          <p:nvPr/>
        </p:nvSpPr>
        <p:spPr bwMode="auto">
          <a:xfrm>
            <a:off x="4462463" y="1404938"/>
            <a:ext cx="1447800" cy="381000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75" name="Rectangle 184" descr="Narrow vertical"/>
          <p:cNvSpPr>
            <a:spLocks noChangeArrowheads="1"/>
          </p:cNvSpPr>
          <p:nvPr/>
        </p:nvSpPr>
        <p:spPr bwMode="auto">
          <a:xfrm>
            <a:off x="7300913" y="2590800"/>
            <a:ext cx="1270000" cy="533400"/>
          </a:xfrm>
          <a:prstGeom prst="rect">
            <a:avLst/>
          </a:prstGeom>
          <a:pattFill prst="narVert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76" name="Rectangle 185"/>
          <p:cNvSpPr>
            <a:spLocks noChangeArrowheads="1"/>
          </p:cNvSpPr>
          <p:nvPr/>
        </p:nvSpPr>
        <p:spPr bwMode="auto">
          <a:xfrm>
            <a:off x="7227888" y="2438400"/>
            <a:ext cx="61912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77" name="Rectangle 186"/>
          <p:cNvSpPr>
            <a:spLocks noChangeArrowheads="1"/>
          </p:cNvSpPr>
          <p:nvPr/>
        </p:nvSpPr>
        <p:spPr bwMode="auto">
          <a:xfrm>
            <a:off x="7227888" y="2133600"/>
            <a:ext cx="61912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78" name="Rectangle 187"/>
          <p:cNvSpPr>
            <a:spLocks noChangeArrowheads="1"/>
          </p:cNvSpPr>
          <p:nvPr/>
        </p:nvSpPr>
        <p:spPr bwMode="auto">
          <a:xfrm>
            <a:off x="7134225" y="3276600"/>
            <a:ext cx="93663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79" name="Rectangle 188"/>
          <p:cNvSpPr>
            <a:spLocks noChangeArrowheads="1"/>
          </p:cNvSpPr>
          <p:nvPr/>
        </p:nvSpPr>
        <p:spPr bwMode="auto">
          <a:xfrm>
            <a:off x="8559800" y="2133600"/>
            <a:ext cx="61913" cy="12954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80" name="Rectangle 189"/>
          <p:cNvSpPr>
            <a:spLocks noChangeArrowheads="1"/>
          </p:cNvSpPr>
          <p:nvPr/>
        </p:nvSpPr>
        <p:spPr bwMode="auto">
          <a:xfrm>
            <a:off x="8621713" y="3276600"/>
            <a:ext cx="93662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81" name="Rectangle 190"/>
          <p:cNvSpPr>
            <a:spLocks noChangeArrowheads="1"/>
          </p:cNvSpPr>
          <p:nvPr/>
        </p:nvSpPr>
        <p:spPr bwMode="auto">
          <a:xfrm>
            <a:off x="7185025" y="2286000"/>
            <a:ext cx="1487488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1503" name="AutoShape 191"/>
          <p:cNvSpPr>
            <a:spLocks noChangeArrowheads="1"/>
          </p:cNvSpPr>
          <p:nvPr/>
        </p:nvSpPr>
        <p:spPr bwMode="auto">
          <a:xfrm>
            <a:off x="7391400" y="2286000"/>
            <a:ext cx="123825" cy="533400"/>
          </a:xfrm>
          <a:custGeom>
            <a:avLst/>
            <a:gdLst>
              <a:gd name="T0" fmla="*/ 621114 w 21600"/>
              <a:gd name="T1" fmla="*/ 6586008 h 21600"/>
              <a:gd name="T2" fmla="*/ 354925 w 21600"/>
              <a:gd name="T3" fmla="*/ 13172017 h 21600"/>
              <a:gd name="T4" fmla="*/ 88730 w 21600"/>
              <a:gd name="T5" fmla="*/ 6586008 h 21600"/>
              <a:gd name="T6" fmla="*/ 35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Line 192"/>
          <p:cNvSpPr>
            <a:spLocks noChangeShapeType="1"/>
          </p:cNvSpPr>
          <p:nvPr/>
        </p:nvSpPr>
        <p:spPr bwMode="auto">
          <a:xfrm>
            <a:off x="7391400" y="2362200"/>
            <a:ext cx="14478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4" name="Line 193"/>
          <p:cNvSpPr>
            <a:spLocks noChangeShapeType="1"/>
          </p:cNvSpPr>
          <p:nvPr/>
        </p:nvSpPr>
        <p:spPr bwMode="auto">
          <a:xfrm>
            <a:off x="8839200" y="2347913"/>
            <a:ext cx="0" cy="283368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Line 194"/>
          <p:cNvSpPr>
            <a:spLocks noChangeShapeType="1"/>
          </p:cNvSpPr>
          <p:nvPr/>
        </p:nvSpPr>
        <p:spPr bwMode="auto">
          <a:xfrm>
            <a:off x="8839200" y="2362200"/>
            <a:ext cx="0" cy="381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6" name="Rectangle 195"/>
          <p:cNvSpPr>
            <a:spLocks noChangeArrowheads="1"/>
          </p:cNvSpPr>
          <p:nvPr/>
        </p:nvSpPr>
        <p:spPr bwMode="auto">
          <a:xfrm>
            <a:off x="7165975" y="2971800"/>
            <a:ext cx="61913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87" name="Rectangle 196"/>
          <p:cNvSpPr>
            <a:spLocks noChangeArrowheads="1"/>
          </p:cNvSpPr>
          <p:nvPr/>
        </p:nvSpPr>
        <p:spPr bwMode="auto">
          <a:xfrm>
            <a:off x="8621713" y="2971800"/>
            <a:ext cx="61912" cy="762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88" name="Line 197"/>
          <p:cNvSpPr>
            <a:spLocks noChangeShapeType="1"/>
          </p:cNvSpPr>
          <p:nvPr/>
        </p:nvSpPr>
        <p:spPr bwMode="auto">
          <a:xfrm>
            <a:off x="8156575" y="2362200"/>
            <a:ext cx="1873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9" name="Line 198"/>
          <p:cNvSpPr>
            <a:spLocks noChangeShapeType="1"/>
          </p:cNvSpPr>
          <p:nvPr/>
        </p:nvSpPr>
        <p:spPr bwMode="auto">
          <a:xfrm>
            <a:off x="7010400" y="2452688"/>
            <a:ext cx="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0" name="Line 199"/>
          <p:cNvSpPr>
            <a:spLocks noChangeShapeType="1"/>
          </p:cNvSpPr>
          <p:nvPr/>
        </p:nvSpPr>
        <p:spPr bwMode="auto">
          <a:xfrm>
            <a:off x="7010400" y="1566863"/>
            <a:ext cx="0" cy="1447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1" name="Line 200"/>
          <p:cNvSpPr>
            <a:spLocks noChangeShapeType="1"/>
          </p:cNvSpPr>
          <p:nvPr/>
        </p:nvSpPr>
        <p:spPr bwMode="auto">
          <a:xfrm>
            <a:off x="7010400" y="3005138"/>
            <a:ext cx="185738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2" name="Text Box 201"/>
          <p:cNvSpPr txBox="1">
            <a:spLocks noChangeArrowheads="1"/>
          </p:cNvSpPr>
          <p:nvPr/>
        </p:nvSpPr>
        <p:spPr bwMode="auto">
          <a:xfrm>
            <a:off x="7816850" y="1905000"/>
            <a:ext cx="15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C</a:t>
            </a:r>
          </a:p>
        </p:txBody>
      </p:sp>
      <p:sp>
        <p:nvSpPr>
          <p:cNvPr id="10293" name="Text Box 202"/>
          <p:cNvSpPr txBox="1">
            <a:spLocks noChangeArrowheads="1"/>
          </p:cNvSpPr>
          <p:nvPr/>
        </p:nvSpPr>
        <p:spPr bwMode="auto">
          <a:xfrm>
            <a:off x="7010400" y="19050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M</a:t>
            </a:r>
          </a:p>
        </p:txBody>
      </p:sp>
      <p:sp>
        <p:nvSpPr>
          <p:cNvPr id="10294" name="Text Box 203"/>
          <p:cNvSpPr txBox="1">
            <a:spLocks noChangeArrowheads="1"/>
          </p:cNvSpPr>
          <p:nvPr/>
        </p:nvSpPr>
        <p:spPr bwMode="auto">
          <a:xfrm>
            <a:off x="8653463" y="1905000"/>
            <a:ext cx="153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N</a:t>
            </a:r>
          </a:p>
        </p:txBody>
      </p:sp>
      <p:sp>
        <p:nvSpPr>
          <p:cNvPr id="10295" name="Text Box 204"/>
          <p:cNvSpPr txBox="1">
            <a:spLocks noChangeArrowheads="1"/>
          </p:cNvSpPr>
          <p:nvPr/>
        </p:nvSpPr>
        <p:spPr bwMode="auto">
          <a:xfrm>
            <a:off x="7010400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A</a:t>
            </a:r>
          </a:p>
        </p:txBody>
      </p:sp>
      <p:sp>
        <p:nvSpPr>
          <p:cNvPr id="10296" name="Text Box 205"/>
          <p:cNvSpPr txBox="1">
            <a:spLocks noChangeArrowheads="1"/>
          </p:cNvSpPr>
          <p:nvPr/>
        </p:nvSpPr>
        <p:spPr bwMode="auto">
          <a:xfrm>
            <a:off x="8621713" y="2590800"/>
            <a:ext cx="15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.VnTimeH" pitchFamily="34" charset="0"/>
              </a:rPr>
              <a:t>B</a:t>
            </a:r>
          </a:p>
        </p:txBody>
      </p:sp>
      <p:pic>
        <p:nvPicPr>
          <p:cNvPr id="10297" name="Picture 2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648200"/>
            <a:ext cx="13716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522" name="Text Box 210"/>
          <p:cNvSpPr txBox="1">
            <a:spLocks noChangeArrowheads="1"/>
          </p:cNvSpPr>
          <p:nvPr/>
        </p:nvSpPr>
        <p:spPr bwMode="auto">
          <a:xfrm>
            <a:off x="7239000" y="1219200"/>
            <a:ext cx="1752600" cy="646331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Xê dịch để tăng giàm HĐT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90751E-6 L 0.11823 0.005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1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503" grpId="0" animBg="1"/>
      <p:bldP spid="1415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940</Words>
  <Application>Microsoft Office PowerPoint</Application>
  <PresentationFormat>Trình chiếu Trên màn hình (4:3)</PresentationFormat>
  <Paragraphs>387</Paragraphs>
  <Slides>18</Slides>
  <Notes>2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2</vt:i4>
      </vt:variant>
      <vt:variant>
        <vt:lpstr>Tiêu đề Bản chiếu</vt:lpstr>
      </vt:variant>
      <vt:variant>
        <vt:i4>18</vt:i4>
      </vt:variant>
    </vt:vector>
  </HeadingPairs>
  <TitlesOfParts>
    <vt:vector size="29" baseType="lpstr">
      <vt:lpstr>.VnTime</vt:lpstr>
      <vt:lpstr>.VnTimeH</vt:lpstr>
      <vt:lpstr>Arial</vt:lpstr>
      <vt:lpstr>Calibri</vt:lpstr>
      <vt:lpstr>Cambria Math</vt:lpstr>
      <vt:lpstr>Times New Roman</vt:lpstr>
      <vt:lpstr>Verdana</vt:lpstr>
      <vt:lpstr>VNI-Times</vt:lpstr>
      <vt:lpstr>Office Theme</vt:lpstr>
      <vt:lpstr>Clip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Ghi vào bảng kết quả trên</vt:lpstr>
      <vt:lpstr>Tính trị số điện trở của dây dẫn trong mỗi lần đo </vt:lpstr>
      <vt:lpstr>Dặn dò</vt:lpstr>
      <vt:lpstr>Bản trình bày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PC</cp:lastModifiedBy>
  <cp:revision>29</cp:revision>
  <dcterms:created xsi:type="dcterms:W3CDTF">2020-09-07T08:09:27Z</dcterms:created>
  <dcterms:modified xsi:type="dcterms:W3CDTF">2021-09-14T04:30:37Z</dcterms:modified>
</cp:coreProperties>
</file>